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3"/>
  </p:sldMasterIdLst>
  <p:sldIdLst>
    <p:sldId id="256" r:id="rId4"/>
    <p:sldId id="257" r:id="rId5"/>
    <p:sldId id="258" r:id="rId6"/>
    <p:sldId id="259" r:id="rId7"/>
    <p:sldId id="263" r:id="rId8"/>
    <p:sldId id="260" r:id="rId9"/>
    <p:sldId id="264" r:id="rId10"/>
    <p:sldId id="261" r:id="rId11"/>
    <p:sldId id="262" r:id="rId12"/>
    <p:sldId id="265" r:id="rId13"/>
    <p:sldId id="287" r:id="rId14"/>
    <p:sldId id="266" r:id="rId15"/>
    <p:sldId id="288" r:id="rId16"/>
    <p:sldId id="291" r:id="rId17"/>
    <p:sldId id="290" r:id="rId18"/>
    <p:sldId id="292" r:id="rId19"/>
    <p:sldId id="293" r:id="rId20"/>
    <p:sldId id="271" r:id="rId21"/>
    <p:sldId id="289" r:id="rId22"/>
    <p:sldId id="294" r:id="rId23"/>
    <p:sldId id="295" r:id="rId24"/>
    <p:sldId id="272" r:id="rId25"/>
    <p:sldId id="296" r:id="rId26"/>
    <p:sldId id="297" r:id="rId27"/>
    <p:sldId id="298" r:id="rId28"/>
    <p:sldId id="273" r:id="rId29"/>
    <p:sldId id="299" r:id="rId30"/>
    <p:sldId id="300" r:id="rId31"/>
    <p:sldId id="301" r:id="rId32"/>
    <p:sldId id="302" r:id="rId33"/>
    <p:sldId id="303" r:id="rId34"/>
    <p:sldId id="304" r:id="rId35"/>
    <p:sldId id="305" r:id="rId36"/>
    <p:sldId id="274" r:id="rId37"/>
    <p:sldId id="306" r:id="rId38"/>
    <p:sldId id="307" r:id="rId39"/>
    <p:sldId id="308" r:id="rId40"/>
    <p:sldId id="309" r:id="rId41"/>
    <p:sldId id="275" r:id="rId42"/>
    <p:sldId id="310" r:id="rId43"/>
    <p:sldId id="311" r:id="rId44"/>
    <p:sldId id="276" r:id="rId45"/>
    <p:sldId id="312" r:id="rId46"/>
    <p:sldId id="313" r:id="rId47"/>
    <p:sldId id="314" r:id="rId48"/>
    <p:sldId id="277" r:id="rId49"/>
    <p:sldId id="315" r:id="rId50"/>
    <p:sldId id="316" r:id="rId51"/>
    <p:sldId id="317" r:id="rId52"/>
    <p:sldId id="278" r:id="rId53"/>
    <p:sldId id="318" r:id="rId54"/>
    <p:sldId id="319" r:id="rId55"/>
    <p:sldId id="279" r:id="rId56"/>
    <p:sldId id="320" r:id="rId57"/>
    <p:sldId id="321" r:id="rId58"/>
    <p:sldId id="322" r:id="rId59"/>
    <p:sldId id="280" r:id="rId60"/>
    <p:sldId id="323" r:id="rId61"/>
    <p:sldId id="324" r:id="rId62"/>
    <p:sldId id="281" r:id="rId63"/>
    <p:sldId id="325" r:id="rId64"/>
    <p:sldId id="326" r:id="rId65"/>
    <p:sldId id="327" r:id="rId66"/>
    <p:sldId id="328" r:id="rId67"/>
    <p:sldId id="329" r:id="rId68"/>
    <p:sldId id="330" r:id="rId69"/>
    <p:sldId id="331" r:id="rId70"/>
    <p:sldId id="332" r:id="rId71"/>
    <p:sldId id="333" r:id="rId72"/>
    <p:sldId id="334" r:id="rId73"/>
    <p:sldId id="335" r:id="rId74"/>
    <p:sldId id="284" r:id="rId75"/>
    <p:sldId id="336" r:id="rId76"/>
    <p:sldId id="337" r:id="rId77"/>
    <p:sldId id="285" r:id="rId78"/>
    <p:sldId id="286" r:id="rId79"/>
    <p:sldId id="338" r:id="rId80"/>
    <p:sldId id="339" r:id="rId81"/>
    <p:sldId id="340" r:id="rId82"/>
    <p:sldId id="341" r:id="rId83"/>
    <p:sldId id="342" r:id="rId84"/>
    <p:sldId id="343" r:id="rId85"/>
    <p:sldId id="344" r:id="rId86"/>
    <p:sldId id="345" r:id="rId8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D4D95B-6E8C-3B1A-0FFD-A923904A7F1C}" v="2" dt="2024-04-29T15:05:28.5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96"/>
  </p:normalViewPr>
  <p:slideViewPr>
    <p:cSldViewPr snapToGrid="0">
      <p:cViewPr>
        <p:scale>
          <a:sx n="102" d="100"/>
          <a:sy n="102" d="100"/>
        </p:scale>
        <p:origin x="-296" y="1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viewProps" Target="viewProp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theme" Target="theme/theme1.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92" Type="http://schemas.microsoft.com/office/2015/10/relationships/revisionInfo" Target="revisionInfo.xml"/><Relationship Id="rId2" Type="http://schemas.openxmlformats.org/officeDocument/2006/relationships/customXml" Target="../customXml/item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5D48BB76-1D1F-FA4C-9A3A-78874D6F9876}" type="datetimeFigureOut">
              <a:rPr lang="en-NG" smtClean="0"/>
              <a:t>04/29/2024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7154086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D48BB76-1D1F-FA4C-9A3A-78874D6F9876}" type="datetimeFigureOut">
              <a:rPr lang="en-NG" smtClean="0"/>
              <a:t>04/29/2024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1430487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D48BB76-1D1F-FA4C-9A3A-78874D6F9876}" type="datetimeFigureOut">
              <a:rPr lang="en-NG" smtClean="0"/>
              <a:t>04/29/2024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7D701B21-A9C6-C840-9C51-EFD908123F4C}" type="slidenum">
              <a:rPr lang="en-NG" smtClean="0"/>
              <a:t>‹#›</a:t>
            </a:fld>
            <a:endParaRPr lang="en-NG"/>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0386538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D48BB76-1D1F-FA4C-9A3A-78874D6F9876}" type="datetimeFigureOut">
              <a:rPr lang="en-NG" smtClean="0"/>
              <a:t>04/29/2024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9652998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D48BB76-1D1F-FA4C-9A3A-78874D6F9876}" type="datetimeFigureOut">
              <a:rPr lang="en-NG" smtClean="0"/>
              <a:t>04/29/2024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7D701B21-A9C6-C840-9C51-EFD908123F4C}" type="slidenum">
              <a:rPr lang="en-NG" smtClean="0"/>
              <a:t>‹#›</a:t>
            </a:fld>
            <a:endParaRPr lang="en-NG"/>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540588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D48BB76-1D1F-FA4C-9A3A-78874D6F9876}" type="datetimeFigureOut">
              <a:rPr lang="en-NG" smtClean="0"/>
              <a:t>04/29/2024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33325658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D48BB76-1D1F-FA4C-9A3A-78874D6F9876}" type="datetimeFigureOut">
              <a:rPr lang="en-NG" smtClean="0"/>
              <a:t>04/29/2024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8959450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D48BB76-1D1F-FA4C-9A3A-78874D6F9876}" type="datetimeFigureOut">
              <a:rPr lang="en-NG" smtClean="0"/>
              <a:t>04/29/2024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260353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D48BB76-1D1F-FA4C-9A3A-78874D6F9876}" type="datetimeFigureOut">
              <a:rPr lang="en-NG" smtClean="0"/>
              <a:t>04/29/2024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427324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D48BB76-1D1F-FA4C-9A3A-78874D6F9876}" type="datetimeFigureOut">
              <a:rPr lang="en-NG" smtClean="0"/>
              <a:t>04/29/2024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1935515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5D48BB76-1D1F-FA4C-9A3A-78874D6F9876}" type="datetimeFigureOut">
              <a:rPr lang="en-NG" smtClean="0"/>
              <a:t>04/29/2024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29061133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D48BB76-1D1F-FA4C-9A3A-78874D6F9876}" type="datetimeFigureOut">
              <a:rPr lang="en-NG" smtClean="0"/>
              <a:t>04/29/2024</a:t>
            </a:fld>
            <a:endParaRPr lang="en-NG"/>
          </a:p>
        </p:txBody>
      </p:sp>
      <p:sp>
        <p:nvSpPr>
          <p:cNvPr id="8" name="Footer Placeholder 7"/>
          <p:cNvSpPr>
            <a:spLocks noGrp="1"/>
          </p:cNvSpPr>
          <p:nvPr>
            <p:ph type="ftr" sz="quarter" idx="11"/>
          </p:nvPr>
        </p:nvSpPr>
        <p:spPr/>
        <p:txBody>
          <a:bodyPr/>
          <a:lstStyle/>
          <a:p>
            <a:endParaRPr lang="en-NG"/>
          </a:p>
        </p:txBody>
      </p:sp>
      <p:sp>
        <p:nvSpPr>
          <p:cNvPr id="9" name="Slide Number Placeholder 8"/>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2090414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5D48BB76-1D1F-FA4C-9A3A-78874D6F9876}" type="datetimeFigureOut">
              <a:rPr lang="en-NG" smtClean="0"/>
              <a:t>04/29/2024</a:t>
            </a:fld>
            <a:endParaRPr lang="en-NG"/>
          </a:p>
        </p:txBody>
      </p:sp>
      <p:sp>
        <p:nvSpPr>
          <p:cNvPr id="4" name="Footer Placeholder 3"/>
          <p:cNvSpPr>
            <a:spLocks noGrp="1"/>
          </p:cNvSpPr>
          <p:nvPr>
            <p:ph type="ftr" sz="quarter" idx="11"/>
          </p:nvPr>
        </p:nvSpPr>
        <p:spPr/>
        <p:txBody>
          <a:bodyPr/>
          <a:lstStyle/>
          <a:p>
            <a:endParaRPr lang="en-NG"/>
          </a:p>
        </p:txBody>
      </p:sp>
      <p:sp>
        <p:nvSpPr>
          <p:cNvPr id="5" name="Slide Number Placeholder 4"/>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3753613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48BB76-1D1F-FA4C-9A3A-78874D6F9876}" type="datetimeFigureOut">
              <a:rPr lang="en-NG" smtClean="0"/>
              <a:t>04/29/2024</a:t>
            </a:fld>
            <a:endParaRPr lang="en-NG"/>
          </a:p>
        </p:txBody>
      </p:sp>
      <p:sp>
        <p:nvSpPr>
          <p:cNvPr id="3" name="Footer Placeholder 2"/>
          <p:cNvSpPr>
            <a:spLocks noGrp="1"/>
          </p:cNvSpPr>
          <p:nvPr>
            <p:ph type="ftr" sz="quarter" idx="11"/>
          </p:nvPr>
        </p:nvSpPr>
        <p:spPr/>
        <p:txBody>
          <a:bodyPr/>
          <a:lstStyle/>
          <a:p>
            <a:endParaRPr lang="en-NG"/>
          </a:p>
        </p:txBody>
      </p:sp>
      <p:sp>
        <p:nvSpPr>
          <p:cNvPr id="4" name="Slide Number Placeholder 3"/>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27197724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5D48BB76-1D1F-FA4C-9A3A-78874D6F9876}" type="datetimeFigureOut">
              <a:rPr lang="en-NG" smtClean="0"/>
              <a:t>04/29/2024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23604947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5D48BB76-1D1F-FA4C-9A3A-78874D6F9876}" type="datetimeFigureOut">
              <a:rPr lang="en-NG" smtClean="0"/>
              <a:t>04/29/2024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7D701B21-A9C6-C840-9C51-EFD908123F4C}" type="slidenum">
              <a:rPr lang="en-NG" smtClean="0"/>
              <a:t>‹#›</a:t>
            </a:fld>
            <a:endParaRPr lang="en-NG"/>
          </a:p>
        </p:txBody>
      </p:sp>
    </p:spTree>
    <p:extLst>
      <p:ext uri="{BB962C8B-B14F-4D97-AF65-F5344CB8AC3E}">
        <p14:creationId xmlns:p14="http://schemas.microsoft.com/office/powerpoint/2010/main" val="425617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D48BB76-1D1F-FA4C-9A3A-78874D6F9876}" type="datetimeFigureOut">
              <a:rPr lang="en-NG" smtClean="0"/>
              <a:t>04/29/2024</a:t>
            </a:fld>
            <a:endParaRPr lang="en-NG"/>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NG"/>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D701B21-A9C6-C840-9C51-EFD908123F4C}" type="slidenum">
              <a:rPr lang="en-NG" smtClean="0"/>
              <a:t>‹#›</a:t>
            </a:fld>
            <a:endParaRPr lang="en-NG"/>
          </a:p>
        </p:txBody>
      </p:sp>
    </p:spTree>
    <p:extLst>
      <p:ext uri="{BB962C8B-B14F-4D97-AF65-F5344CB8AC3E}">
        <p14:creationId xmlns:p14="http://schemas.microsoft.com/office/powerpoint/2010/main" val="3408231346"/>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mygreatlearning.com/blog/types-of-data/" TargetMode="External"/><Relationship Id="rId2" Type="http://schemas.openxmlformats.org/officeDocument/2006/relationships/hyperlink" Target="https://www.mygreatlearning.com/academy/learn-for-free/courses/java-programming" TargetMode="External"/><Relationship Id="rId1" Type="http://schemas.openxmlformats.org/officeDocument/2006/relationships/slideLayout" Target="../slideLayouts/slideLayout7.xml"/><Relationship Id="rId4" Type="http://schemas.openxmlformats.org/officeDocument/2006/relationships/hyperlink" Target="https://www.mygreatlearning.com/blog/data-structure-tutorial-for-beginner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hyperlink" Target="https://www.mygreatlearning.com/academy/learn-for-free/courses/inheritance-in-java" TargetMode="Externa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www.javatpoint.com/cpp-tutorial" TargetMode="External"/><Relationship Id="rId2" Type="http://schemas.openxmlformats.org/officeDocument/2006/relationships/hyperlink" Target="https://www.javatpoint.com/c-programming-language-tutorial" TargetMode="External"/><Relationship Id="rId1" Type="http://schemas.openxmlformats.org/officeDocument/2006/relationships/slideLayout" Target="../slideLayouts/slideLayout7.xml"/><Relationship Id="rId4" Type="http://schemas.openxmlformats.org/officeDocument/2006/relationships/hyperlink" Target="https://www.javatpoint.com/java-variables" TargetMode="Externa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938CAE-3808-E009-D23E-A3E94C5D3EB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841362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77F654F-9380-6167-CBC5-A1ABEEA2EAB8}"/>
              </a:ext>
            </a:extLst>
          </p:cNvPr>
          <p:cNvSpPr txBox="1"/>
          <p:nvPr/>
        </p:nvSpPr>
        <p:spPr>
          <a:xfrm>
            <a:off x="578923" y="334948"/>
            <a:ext cx="6097978" cy="646331"/>
          </a:xfrm>
          <a:prstGeom prst="rect">
            <a:avLst/>
          </a:prstGeom>
          <a:noFill/>
        </p:spPr>
        <p:txBody>
          <a:bodyPr wrap="square">
            <a:spAutoFit/>
          </a:bodyPr>
          <a:lstStyle/>
          <a:p>
            <a:pPr algn="l" fontAlgn="base">
              <a:buFont typeface="Arial" panose="020B0604020202020204" pitchFamily="34" charset="0"/>
              <a:buChar char="•"/>
            </a:pPr>
            <a:r>
              <a:rPr lang="en-GB" sz="3600" b="0" i="0" u="none" strike="noStrike" dirty="0">
                <a:solidFill>
                  <a:srgbClr val="444444"/>
                </a:solidFill>
                <a:effectLst/>
                <a:latin typeface="Inter"/>
              </a:rPr>
              <a:t>What is OOPs Concept?</a:t>
            </a:r>
            <a:endParaRPr lang="en-GB" sz="3600" b="0" i="0" dirty="0">
              <a:solidFill>
                <a:srgbClr val="444444"/>
              </a:solidFill>
              <a:effectLst/>
              <a:latin typeface="Inter"/>
            </a:endParaRPr>
          </a:p>
        </p:txBody>
      </p:sp>
    </p:spTree>
    <p:extLst>
      <p:ext uri="{BB962C8B-B14F-4D97-AF65-F5344CB8AC3E}">
        <p14:creationId xmlns:p14="http://schemas.microsoft.com/office/powerpoint/2010/main" val="9594137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8ABD200-165B-3D26-9E85-A2F183D9AAF2}"/>
              </a:ext>
            </a:extLst>
          </p:cNvPr>
          <p:cNvSpPr txBox="1"/>
          <p:nvPr/>
        </p:nvSpPr>
        <p:spPr>
          <a:xfrm>
            <a:off x="329540" y="449007"/>
            <a:ext cx="8315695" cy="3970318"/>
          </a:xfrm>
          <a:prstGeom prst="rect">
            <a:avLst/>
          </a:prstGeom>
          <a:noFill/>
        </p:spPr>
        <p:txBody>
          <a:bodyPr wrap="square">
            <a:spAutoFit/>
          </a:bodyPr>
          <a:lstStyle/>
          <a:p>
            <a:pPr algn="l" fontAlgn="base"/>
            <a:r>
              <a:rPr lang="en-GB" sz="2800" b="0" i="0" dirty="0">
                <a:solidFill>
                  <a:srgbClr val="444444"/>
                </a:solidFill>
                <a:effectLst/>
                <a:latin typeface="Inter"/>
              </a:rPr>
              <a:t>Object-oriented programming is a core of </a:t>
            </a:r>
            <a:r>
              <a:rPr lang="en-GB" sz="2800" b="0" i="0" u="none" strike="noStrike" dirty="0">
                <a:solidFill>
                  <a:srgbClr val="444444"/>
                </a:solidFill>
                <a:effectLst/>
                <a:latin typeface="Inter"/>
                <a:hlinkClick r:id="rId2"/>
              </a:rPr>
              <a:t>Java Programming</a:t>
            </a:r>
            <a:r>
              <a:rPr lang="en-GB" sz="2800" b="0" i="0" dirty="0">
                <a:solidFill>
                  <a:srgbClr val="444444"/>
                </a:solidFill>
                <a:effectLst/>
                <a:latin typeface="Inter"/>
              </a:rPr>
              <a:t>, which is used for designing a program using classes and objects. OOPs, can also be characterized as data controlling for accessing the code. In this approach, programmers define the </a:t>
            </a:r>
            <a:r>
              <a:rPr lang="en-GB" sz="2800" b="0" i="0" u="none" strike="noStrike" dirty="0">
                <a:solidFill>
                  <a:srgbClr val="444444"/>
                </a:solidFill>
                <a:effectLst/>
                <a:latin typeface="Inter"/>
                <a:hlinkClick r:id="rId3"/>
              </a:rPr>
              <a:t>data type</a:t>
            </a:r>
            <a:r>
              <a:rPr lang="en-GB" sz="2800" b="0" i="0" dirty="0">
                <a:solidFill>
                  <a:srgbClr val="444444"/>
                </a:solidFill>
                <a:effectLst/>
                <a:latin typeface="Inter"/>
              </a:rPr>
              <a:t> of a </a:t>
            </a:r>
            <a:r>
              <a:rPr lang="en-GB" sz="2800" b="0" i="0" u="none" strike="noStrike" dirty="0">
                <a:solidFill>
                  <a:srgbClr val="444444"/>
                </a:solidFill>
                <a:effectLst/>
                <a:latin typeface="Inter"/>
                <a:hlinkClick r:id="rId4"/>
              </a:rPr>
              <a:t>data structure</a:t>
            </a:r>
            <a:r>
              <a:rPr lang="en-GB" sz="2800" b="0" i="0" dirty="0">
                <a:solidFill>
                  <a:srgbClr val="444444"/>
                </a:solidFill>
                <a:effectLst/>
                <a:latin typeface="Inter"/>
              </a:rPr>
              <a:t> and the operations that are applied to the data structure.</a:t>
            </a:r>
          </a:p>
          <a:p>
            <a:br>
              <a:rPr lang="en-GB" sz="2800" dirty="0"/>
            </a:br>
            <a:endParaRPr lang="en-NG" sz="2800" dirty="0"/>
          </a:p>
        </p:txBody>
      </p:sp>
    </p:spTree>
    <p:extLst>
      <p:ext uri="{BB962C8B-B14F-4D97-AF65-F5344CB8AC3E}">
        <p14:creationId xmlns:p14="http://schemas.microsoft.com/office/powerpoint/2010/main" val="1324274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E60965-3BFC-C595-E415-E12EBA1C6FCC}"/>
              </a:ext>
            </a:extLst>
          </p:cNvPr>
          <p:cNvSpPr txBox="1"/>
          <p:nvPr/>
        </p:nvSpPr>
        <p:spPr>
          <a:xfrm>
            <a:off x="1235034" y="200315"/>
            <a:ext cx="7911934" cy="1569660"/>
          </a:xfrm>
          <a:prstGeom prst="rect">
            <a:avLst/>
          </a:prstGeom>
          <a:noFill/>
        </p:spPr>
        <p:txBody>
          <a:bodyPr wrap="square">
            <a:spAutoFit/>
          </a:bodyPr>
          <a:lstStyle/>
          <a:p>
            <a:pPr algn="l" fontAlgn="base">
              <a:buFont typeface="Arial" panose="020B0604020202020204" pitchFamily="34" charset="0"/>
              <a:buChar char="•"/>
            </a:pPr>
            <a:r>
              <a:rPr lang="en-GB" sz="4800" b="0" i="0" u="none" strike="noStrike" dirty="0">
                <a:solidFill>
                  <a:srgbClr val="444444"/>
                </a:solidFill>
                <a:effectLst/>
                <a:latin typeface="Tahoma" panose="020B0604030504040204" pitchFamily="34" charset="0"/>
                <a:ea typeface="Tahoma" panose="020B0604030504040204" pitchFamily="34" charset="0"/>
                <a:cs typeface="Tahoma" panose="020B0604030504040204" pitchFamily="34" charset="0"/>
              </a:rPr>
              <a:t>Understanding Object-Oriented Concepts in Java:</a:t>
            </a:r>
            <a:endParaRPr lang="en-GB" sz="4800" b="0" i="0" dirty="0">
              <a:solidFill>
                <a:srgbClr val="444444"/>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01615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6FB5FC2-B108-09F2-4237-7A69714C5AB8}"/>
              </a:ext>
            </a:extLst>
          </p:cNvPr>
          <p:cNvPicPr>
            <a:picLocks noChangeAspect="1"/>
          </p:cNvPicPr>
          <p:nvPr/>
        </p:nvPicPr>
        <p:blipFill>
          <a:blip r:embed="rId2"/>
          <a:stretch>
            <a:fillRect/>
          </a:stretch>
        </p:blipFill>
        <p:spPr>
          <a:xfrm>
            <a:off x="1333499" y="432871"/>
            <a:ext cx="7192983" cy="5965381"/>
          </a:xfrm>
          <a:prstGeom prst="rect">
            <a:avLst/>
          </a:prstGeom>
        </p:spPr>
      </p:pic>
    </p:spTree>
    <p:extLst>
      <p:ext uri="{BB962C8B-B14F-4D97-AF65-F5344CB8AC3E}">
        <p14:creationId xmlns:p14="http://schemas.microsoft.com/office/powerpoint/2010/main" val="825054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DE87EF1-E688-7214-8C2A-DD2B9E460335}"/>
              </a:ext>
            </a:extLst>
          </p:cNvPr>
          <p:cNvSpPr txBox="1"/>
          <p:nvPr/>
        </p:nvSpPr>
        <p:spPr>
          <a:xfrm>
            <a:off x="1140032" y="949427"/>
            <a:ext cx="6103916" cy="584775"/>
          </a:xfrm>
          <a:prstGeom prst="rect">
            <a:avLst/>
          </a:prstGeom>
          <a:noFill/>
        </p:spPr>
        <p:txBody>
          <a:bodyPr wrap="square">
            <a:spAutoFit/>
          </a:bodyPr>
          <a:lstStyle/>
          <a:p>
            <a:pPr algn="l" fontAlgn="base"/>
            <a:r>
              <a:rPr lang="en-GB" sz="3200" b="1" i="0" dirty="0">
                <a:effectLst/>
                <a:latin typeface="Inter"/>
              </a:rPr>
              <a:t>What are Objects?  </a:t>
            </a:r>
          </a:p>
        </p:txBody>
      </p:sp>
    </p:spTree>
    <p:extLst>
      <p:ext uri="{BB962C8B-B14F-4D97-AF65-F5344CB8AC3E}">
        <p14:creationId xmlns:p14="http://schemas.microsoft.com/office/powerpoint/2010/main" val="29701860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685E04-A9D0-D6C4-56E3-2ECC356E4E5C}"/>
              </a:ext>
            </a:extLst>
          </p:cNvPr>
          <p:cNvSpPr txBox="1"/>
          <p:nvPr/>
        </p:nvSpPr>
        <p:spPr>
          <a:xfrm>
            <a:off x="166254" y="450940"/>
            <a:ext cx="9714015" cy="5632311"/>
          </a:xfrm>
          <a:prstGeom prst="rect">
            <a:avLst/>
          </a:prstGeom>
          <a:noFill/>
        </p:spPr>
        <p:txBody>
          <a:bodyPr wrap="square">
            <a:spAutoFit/>
          </a:bodyPr>
          <a:lstStyle/>
          <a:p>
            <a:pPr algn="l" fontAlgn="base"/>
            <a:r>
              <a:rPr lang="en-GB" sz="4000" b="1" i="0" dirty="0">
                <a:solidFill>
                  <a:srgbClr val="444444"/>
                </a:solidFill>
                <a:effectLst/>
                <a:latin typeface="Inter"/>
              </a:rPr>
              <a:t>Objects:</a:t>
            </a:r>
            <a:endParaRPr lang="en-GB" sz="4000" b="0" i="0" dirty="0">
              <a:solidFill>
                <a:srgbClr val="444444"/>
              </a:solidFill>
              <a:effectLst/>
              <a:latin typeface="Inter"/>
            </a:endParaRPr>
          </a:p>
          <a:p>
            <a:pPr algn="l" fontAlgn="base"/>
            <a:r>
              <a:rPr lang="en-GB" sz="4000" b="0" i="0" dirty="0">
                <a:solidFill>
                  <a:srgbClr val="444444"/>
                </a:solidFill>
                <a:effectLst/>
                <a:latin typeface="Inter"/>
              </a:rPr>
              <a:t>In Java, an </a:t>
            </a:r>
            <a:r>
              <a:rPr lang="en-GB" sz="4000" b="1" i="0" dirty="0">
                <a:solidFill>
                  <a:srgbClr val="444444"/>
                </a:solidFill>
                <a:effectLst/>
                <a:latin typeface="Inter"/>
              </a:rPr>
              <a:t>object</a:t>
            </a:r>
            <a:r>
              <a:rPr lang="en-GB" sz="4000" b="0" i="0" dirty="0">
                <a:solidFill>
                  <a:srgbClr val="444444"/>
                </a:solidFill>
                <a:effectLst/>
                <a:latin typeface="Inter"/>
              </a:rPr>
              <a:t> is more than just a runtime entity; it’s the embodiment of a class. These objects mirror real-world entities, complete with both state and </a:t>
            </a:r>
            <a:r>
              <a:rPr lang="en-GB" sz="4000" b="0" i="0" dirty="0" err="1">
                <a:solidFill>
                  <a:srgbClr val="444444"/>
                </a:solidFill>
                <a:effectLst/>
                <a:latin typeface="Inter"/>
              </a:rPr>
              <a:t>behavior</a:t>
            </a:r>
            <a:r>
              <a:rPr lang="en-GB" sz="4000" b="0" i="0" dirty="0">
                <a:solidFill>
                  <a:srgbClr val="444444"/>
                </a:solidFill>
                <a:effectLst/>
                <a:latin typeface="Inter"/>
              </a:rPr>
              <a:t>. Think of a ‘Car’ object based on a ‘Car’ class. It possesses attributes like </a:t>
            </a:r>
            <a:r>
              <a:rPr lang="en-GB" sz="4000" b="0" i="0" dirty="0" err="1">
                <a:solidFill>
                  <a:srgbClr val="444444"/>
                </a:solidFill>
                <a:effectLst/>
                <a:latin typeface="Inter"/>
              </a:rPr>
              <a:t>color</a:t>
            </a:r>
            <a:r>
              <a:rPr lang="en-GB" sz="4000" b="0" i="0" dirty="0">
                <a:solidFill>
                  <a:srgbClr val="444444"/>
                </a:solidFill>
                <a:effectLst/>
                <a:latin typeface="Inter"/>
              </a:rPr>
              <a:t>, brand, and speed, along with </a:t>
            </a:r>
            <a:r>
              <a:rPr lang="en-GB" sz="4000" b="0" i="0" dirty="0" err="1">
                <a:solidFill>
                  <a:srgbClr val="444444"/>
                </a:solidFill>
                <a:effectLst/>
                <a:latin typeface="Inter"/>
              </a:rPr>
              <a:t>behaviors</a:t>
            </a:r>
            <a:r>
              <a:rPr lang="en-GB" sz="4000" b="0" i="0" dirty="0">
                <a:solidFill>
                  <a:srgbClr val="444444"/>
                </a:solidFill>
                <a:effectLst/>
                <a:latin typeface="Inter"/>
              </a:rPr>
              <a:t> like ‘accelerate’ and ‘brake’. This is where </a:t>
            </a:r>
            <a:r>
              <a:rPr lang="en-GB" sz="4000" b="1" i="0" dirty="0">
                <a:solidFill>
                  <a:srgbClr val="444444"/>
                </a:solidFill>
                <a:effectLst/>
                <a:latin typeface="Inter"/>
              </a:rPr>
              <a:t>Java OOP concepts</a:t>
            </a:r>
            <a:r>
              <a:rPr lang="en-GB" sz="4000" b="0" i="0" dirty="0">
                <a:solidFill>
                  <a:srgbClr val="444444"/>
                </a:solidFill>
                <a:effectLst/>
                <a:latin typeface="Inter"/>
              </a:rPr>
              <a:t> come to life.</a:t>
            </a:r>
          </a:p>
        </p:txBody>
      </p:sp>
    </p:spTree>
    <p:extLst>
      <p:ext uri="{BB962C8B-B14F-4D97-AF65-F5344CB8AC3E}">
        <p14:creationId xmlns:p14="http://schemas.microsoft.com/office/powerpoint/2010/main" val="2556273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9EBB339-84BE-22DF-DABD-51094AC79059}"/>
              </a:ext>
            </a:extLst>
          </p:cNvPr>
          <p:cNvSpPr txBox="1"/>
          <p:nvPr/>
        </p:nvSpPr>
        <p:spPr>
          <a:xfrm>
            <a:off x="831272" y="973730"/>
            <a:ext cx="8455231" cy="4154984"/>
          </a:xfrm>
          <a:prstGeom prst="rect">
            <a:avLst/>
          </a:prstGeom>
          <a:noFill/>
        </p:spPr>
        <p:txBody>
          <a:bodyPr wrap="square">
            <a:spAutoFit/>
          </a:bodyPr>
          <a:lstStyle/>
          <a:p>
            <a:pPr algn="l" fontAlgn="base"/>
            <a:r>
              <a:rPr lang="en-GB" sz="2400" b="0" i="0" dirty="0">
                <a:solidFill>
                  <a:srgbClr val="444444"/>
                </a:solidFill>
                <a:effectLst/>
                <a:latin typeface="Inter"/>
              </a:rPr>
              <a:t>Objects are always called instances of a class which are created from a class in java or any other language. They have states and behaviour.</a:t>
            </a:r>
          </a:p>
          <a:p>
            <a:pPr algn="l" fontAlgn="base"/>
            <a:r>
              <a:rPr lang="en-GB" sz="2400" b="0" i="0" dirty="0">
                <a:solidFill>
                  <a:srgbClr val="444444"/>
                </a:solidFill>
                <a:effectLst/>
                <a:latin typeface="Inter"/>
              </a:rPr>
              <a:t>These objects always correspond to things found in the real world, i.e., real entities. So, they are also called run-time entities of the world. These are self–contained which consists of methods and properties which make data useful. Objects can be both physical and logical data. It contains addresses and takes up some space in memory. Some examples of objects are a dog, chair, tree etc. </a:t>
            </a:r>
          </a:p>
          <a:p>
            <a:pPr algn="l" fontAlgn="base"/>
            <a:r>
              <a:rPr lang="en-GB" sz="2400" b="0" i="0" dirty="0">
                <a:solidFill>
                  <a:srgbClr val="444444"/>
                </a:solidFill>
                <a:effectLst/>
                <a:latin typeface="Inter"/>
              </a:rPr>
              <a:t>When we treat animals as objects, it has states like colour, name, breed etc., and behaviours such as eating, wagging the tail etc.</a:t>
            </a:r>
          </a:p>
        </p:txBody>
      </p:sp>
    </p:spTree>
    <p:extLst>
      <p:ext uri="{BB962C8B-B14F-4D97-AF65-F5344CB8AC3E}">
        <p14:creationId xmlns:p14="http://schemas.microsoft.com/office/powerpoint/2010/main" val="3235911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61C2183E-3CC1-08FE-9D1B-56B81C9BB979}"/>
              </a:ext>
            </a:extLst>
          </p:cNvPr>
          <p:cNvGraphicFramePr>
            <a:graphicFrameLocks noGrp="1"/>
          </p:cNvGraphicFramePr>
          <p:nvPr>
            <p:extLst>
              <p:ext uri="{D42A27DB-BD31-4B8C-83A1-F6EECF244321}">
                <p14:modId xmlns:p14="http://schemas.microsoft.com/office/powerpoint/2010/main" val="278029857"/>
              </p:ext>
            </p:extLst>
          </p:nvPr>
        </p:nvGraphicFramePr>
        <p:xfrm>
          <a:off x="431634" y="4530599"/>
          <a:ext cx="6856209" cy="1920240"/>
        </p:xfrm>
        <a:graphic>
          <a:graphicData uri="http://schemas.openxmlformats.org/drawingml/2006/table">
            <a:tbl>
              <a:tblPr/>
              <a:tblGrid>
                <a:gridCol w="388658">
                  <a:extLst>
                    <a:ext uri="{9D8B030D-6E8A-4147-A177-3AD203B41FA5}">
                      <a16:colId xmlns:a16="http://schemas.microsoft.com/office/drawing/2014/main" val="3026677243"/>
                    </a:ext>
                  </a:extLst>
                </a:gridCol>
                <a:gridCol w="6467551">
                  <a:extLst>
                    <a:ext uri="{9D8B030D-6E8A-4147-A177-3AD203B41FA5}">
                      <a16:colId xmlns:a16="http://schemas.microsoft.com/office/drawing/2014/main" val="2160328651"/>
                    </a:ext>
                  </a:extLst>
                </a:gridCol>
              </a:tblGrid>
              <a:tr h="0">
                <a:tc>
                  <a:txBody>
                    <a:bodyPr/>
                    <a:lstStyle/>
                    <a:p>
                      <a:pPr algn="r" rtl="0" fontAlgn="base"/>
                      <a:r>
                        <a:rPr lang="en-NG" b="0" i="0">
                          <a:solidFill>
                            <a:srgbClr val="AFAFAF"/>
                          </a:solidFill>
                          <a:effectLst/>
                          <a:latin typeface="Monaco" pitchFamily="2" charset="77"/>
                        </a:rPr>
                        <a:t>1</a:t>
                      </a:r>
                    </a:p>
                    <a:p>
                      <a:pPr algn="r" rtl="0" fontAlgn="base"/>
                      <a:r>
                        <a:rPr lang="en-NG" b="0" i="0">
                          <a:solidFill>
                            <a:srgbClr val="AFAFAF"/>
                          </a:solidFill>
                          <a:effectLst/>
                          <a:latin typeface="Monaco" pitchFamily="2" charset="77"/>
                        </a:rPr>
                        <a:t>2</a:t>
                      </a:r>
                    </a:p>
                    <a:p>
                      <a:pPr algn="r" rtl="0" fontAlgn="base"/>
                      <a:r>
                        <a:rPr lang="en-NG" b="0" i="0">
                          <a:solidFill>
                            <a:srgbClr val="AFAFAF"/>
                          </a:solidFill>
                          <a:effectLst/>
                          <a:latin typeface="Monaco" pitchFamily="2" charset="77"/>
                        </a:rPr>
                        <a:t>3</a:t>
                      </a:r>
                    </a:p>
                    <a:p>
                      <a:pPr algn="r" rtl="0" fontAlgn="base"/>
                      <a:r>
                        <a:rPr lang="en-NG" b="0" i="0">
                          <a:solidFill>
                            <a:srgbClr val="AFAFAF"/>
                          </a:solidFill>
                          <a:effectLst/>
                          <a:latin typeface="Monaco" pitchFamily="2" charset="77"/>
                        </a:rPr>
                        <a:t>4</a:t>
                      </a:r>
                    </a:p>
                    <a:p>
                      <a:pPr algn="r" rtl="0" fontAlgn="base"/>
                      <a:r>
                        <a:rPr lang="en-NG" b="0" i="0">
                          <a:solidFill>
                            <a:srgbClr val="AFAFAF"/>
                          </a:solidFill>
                          <a:effectLst/>
                          <a:latin typeface="Monaco" pitchFamily="2" charset="77"/>
                        </a:rPr>
                        <a:t>5</a:t>
                      </a:r>
                    </a:p>
                    <a:p>
                      <a:pPr algn="r" rtl="0" fontAlgn="base"/>
                      <a:r>
                        <a:rPr lang="en-NG" b="0" i="0">
                          <a:solidFill>
                            <a:srgbClr val="AFAFAF"/>
                          </a:solidFill>
                          <a:effectLst/>
                          <a:latin typeface="Monaco" pitchFamily="2" charset="77"/>
                        </a:rPr>
                        <a:t>6</a:t>
                      </a:r>
                    </a:p>
                    <a:p>
                      <a:pPr algn="r" rtl="0" fontAlgn="base"/>
                      <a:r>
                        <a:rPr lang="en-NG" b="0" i="0">
                          <a:solidFill>
                            <a:srgbClr val="AFAFAF"/>
                          </a:solidFill>
                          <a:effectLst/>
                          <a:latin typeface="Monaco" pitchFamily="2" charset="77"/>
                        </a:rPr>
                        <a:t>7</a:t>
                      </a:r>
                    </a:p>
                  </a:txBody>
                  <a:tcPr marL="0" marR="0" marT="0" marB="0" anchor="ctr">
                    <a:lnL>
                      <a:noFill/>
                    </a:lnL>
                    <a:lnR>
                      <a:noFill/>
                    </a:lnR>
                    <a:lnT>
                      <a:noFill/>
                    </a:lnT>
                    <a:lnB>
                      <a:noFill/>
                    </a:lnB>
                  </a:tcPr>
                </a:tc>
                <a:tc>
                  <a:txBody>
                    <a:bodyPr/>
                    <a:lstStyle/>
                    <a:p>
                      <a:pPr algn="l" rtl="0" fontAlgn="base"/>
                      <a:r>
                        <a:rPr lang="en-GB" b="0" i="0" dirty="0">
                          <a:effectLst/>
                          <a:latin typeface="Monaco" pitchFamily="2" charset="77"/>
                        </a:rPr>
                        <a:t>Public class </a:t>
                      </a:r>
                      <a:r>
                        <a:rPr lang="en-GB" b="0" i="0" dirty="0" err="1">
                          <a:effectLst/>
                          <a:latin typeface="Monaco" pitchFamily="2" charset="77"/>
                        </a:rPr>
                        <a:t>Mybook</a:t>
                      </a:r>
                      <a:r>
                        <a:rPr lang="en-GB" b="0" i="0" dirty="0">
                          <a:effectLst/>
                          <a:latin typeface="Monaco" pitchFamily="2" charset="77"/>
                        </a:rPr>
                        <a:t> {</a:t>
                      </a:r>
                    </a:p>
                    <a:p>
                      <a:pPr algn="l" rtl="0" fontAlgn="base"/>
                      <a:r>
                        <a:rPr lang="en-GB" b="0" i="0" dirty="0">
                          <a:effectLst/>
                          <a:latin typeface="Monaco" pitchFamily="2" charset="77"/>
                        </a:rPr>
                        <a:t>int x=10;</a:t>
                      </a:r>
                    </a:p>
                    <a:p>
                      <a:pPr algn="l" rtl="0" fontAlgn="base"/>
                      <a:r>
                        <a:rPr lang="en-GB" b="0" i="0" dirty="0">
                          <a:effectLst/>
                          <a:latin typeface="Monaco" pitchFamily="2" charset="77"/>
                        </a:rPr>
                        <a:t>Public static void main (String </a:t>
                      </a:r>
                      <a:r>
                        <a:rPr lang="en-GB" b="0" i="0" dirty="0" err="1">
                          <a:effectLst/>
                          <a:latin typeface="Monaco" pitchFamily="2" charset="77"/>
                        </a:rPr>
                        <a:t>args</a:t>
                      </a:r>
                      <a:r>
                        <a:rPr lang="en-GB" b="0" i="0" dirty="0">
                          <a:effectLst/>
                          <a:latin typeface="Monaco" pitchFamily="2" charset="77"/>
                        </a:rPr>
                        <a:t> []) {</a:t>
                      </a:r>
                    </a:p>
                    <a:p>
                      <a:pPr algn="l" rtl="0" fontAlgn="base"/>
                      <a:r>
                        <a:rPr lang="en-GB" b="0" i="0" dirty="0" err="1">
                          <a:effectLst/>
                          <a:latin typeface="Monaco" pitchFamily="2" charset="77"/>
                        </a:rPr>
                        <a:t>Mybook</a:t>
                      </a:r>
                      <a:r>
                        <a:rPr lang="en-GB" b="0" i="0" dirty="0">
                          <a:effectLst/>
                          <a:latin typeface="Monaco" pitchFamily="2" charset="77"/>
                        </a:rPr>
                        <a:t> </a:t>
                      </a:r>
                      <a:r>
                        <a:rPr lang="en-GB" b="0" i="0" dirty="0" err="1">
                          <a:effectLst/>
                          <a:latin typeface="Monaco" pitchFamily="2" charset="77"/>
                        </a:rPr>
                        <a:t>Myobj</a:t>
                      </a:r>
                      <a:r>
                        <a:rPr lang="en-GB" b="0" i="0" dirty="0">
                          <a:effectLst/>
                          <a:latin typeface="Monaco" pitchFamily="2" charset="77"/>
                        </a:rPr>
                        <a:t>= new </a:t>
                      </a:r>
                      <a:r>
                        <a:rPr lang="en-GB" b="0" i="0" dirty="0" err="1">
                          <a:effectLst/>
                          <a:latin typeface="Monaco" pitchFamily="2" charset="77"/>
                        </a:rPr>
                        <a:t>Mybook</a:t>
                      </a:r>
                      <a:r>
                        <a:rPr lang="en-GB" b="0" i="0" dirty="0">
                          <a:effectLst/>
                          <a:latin typeface="Monaco" pitchFamily="2" charset="77"/>
                        </a:rPr>
                        <a:t> ();</a:t>
                      </a:r>
                    </a:p>
                    <a:p>
                      <a:pPr algn="l" rtl="0" fontAlgn="base"/>
                      <a:r>
                        <a:rPr lang="en-GB" b="0" i="0" dirty="0" err="1">
                          <a:effectLst/>
                          <a:latin typeface="Monaco" pitchFamily="2" charset="77"/>
                        </a:rPr>
                        <a:t>System.out.println</a:t>
                      </a:r>
                      <a:r>
                        <a:rPr lang="en-GB" b="0" i="0" dirty="0">
                          <a:effectLst/>
                          <a:latin typeface="Monaco" pitchFamily="2" charset="77"/>
                        </a:rPr>
                        <a:t>(</a:t>
                      </a:r>
                      <a:r>
                        <a:rPr lang="en-GB" b="0" i="0" dirty="0" err="1">
                          <a:effectLst/>
                          <a:latin typeface="Monaco" pitchFamily="2" charset="77"/>
                        </a:rPr>
                        <a:t>MyObj.x</a:t>
                      </a:r>
                      <a:r>
                        <a:rPr lang="en-GB" b="0" i="0" dirty="0">
                          <a:effectLst/>
                          <a:latin typeface="Monaco" pitchFamily="2" charset="77"/>
                        </a:rPr>
                        <a:t>);</a:t>
                      </a:r>
                    </a:p>
                    <a:p>
                      <a:pPr algn="l" rtl="0" fontAlgn="base"/>
                      <a:r>
                        <a:rPr lang="en-GB" b="0" i="0" dirty="0">
                          <a:effectLst/>
                          <a:latin typeface="Monaco" pitchFamily="2" charset="77"/>
                        </a:rPr>
                        <a:t>}</a:t>
                      </a:r>
                    </a:p>
                    <a:p>
                      <a:pPr algn="l" rtl="0" fontAlgn="base"/>
                      <a:r>
                        <a:rPr lang="en-GB"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1495265519"/>
                  </a:ext>
                </a:extLst>
              </a:tr>
            </a:tbl>
          </a:graphicData>
        </a:graphic>
      </p:graphicFrame>
      <p:sp>
        <p:nvSpPr>
          <p:cNvPr id="3" name="Rectangle 2">
            <a:extLst>
              <a:ext uri="{FF2B5EF4-FFF2-40B4-BE49-F238E27FC236}">
                <a16:creationId xmlns:a16="http://schemas.microsoft.com/office/drawing/2014/main" id="{38196309-C44C-20B9-2A87-C3A93505B8A5}"/>
              </a:ext>
            </a:extLst>
          </p:cNvPr>
          <p:cNvSpPr>
            <a:spLocks noChangeArrowheads="1"/>
          </p:cNvSpPr>
          <p:nvPr/>
        </p:nvSpPr>
        <p:spPr bwMode="auto">
          <a:xfrm>
            <a:off x="308759" y="710830"/>
            <a:ext cx="11400312" cy="246221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2000" b="0" i="0" u="none" strike="noStrike" cap="none" normalizeH="0" baseline="0" dirty="0">
                <a:ln>
                  <a:noFill/>
                </a:ln>
                <a:solidFill>
                  <a:srgbClr val="444444"/>
                </a:solidFill>
                <a:effectLst/>
                <a:latin typeface="Inter"/>
              </a:rPr>
              <a:t>Suppose, we have created a class called My book, we specify the class name followed by the object name, and we use the keyword new.</a:t>
            </a:r>
            <a:endParaRPr kumimoji="0" lang="en-NG" altLang="en-NG"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2000" b="1" i="0" u="none" strike="noStrike" cap="none" normalizeH="0" baseline="0" dirty="0">
                <a:ln>
                  <a:noFill/>
                </a:ln>
                <a:solidFill>
                  <a:srgbClr val="444444"/>
                </a:solidFill>
                <a:effectLst/>
                <a:latin typeface="Inter"/>
              </a:rPr>
              <a:t>Object Example 1:</a:t>
            </a:r>
            <a:endParaRPr kumimoji="0" lang="en-NG" altLang="en-NG"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2000" b="0" i="0" u="none" strike="noStrike" cap="none" normalizeH="0" baseline="0" dirty="0">
                <a:ln>
                  <a:noFill/>
                </a:ln>
                <a:solidFill>
                  <a:srgbClr val="444444"/>
                </a:solidFill>
                <a:effectLst/>
                <a:latin typeface="Inter"/>
              </a:rPr>
              <a:t>In the above example, a new object is created, and it returns the value of x which may be the number of books.</a:t>
            </a:r>
            <a:endParaRPr kumimoji="0" lang="en-NG" altLang="en-NG"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2000" b="1" i="0" u="none" strike="noStrike" cap="none" normalizeH="0" baseline="0" dirty="0">
                <a:ln>
                  <a:noFill/>
                </a:ln>
                <a:solidFill>
                  <a:srgbClr val="444444"/>
                </a:solidFill>
                <a:effectLst/>
                <a:latin typeface="Inter"/>
              </a:rPr>
              <a:t>Mybook Myobj= new Mybook ();</a:t>
            </a:r>
            <a:endParaRPr kumimoji="0" lang="en-NG" altLang="en-NG"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2000" b="0" i="0" u="none" strike="noStrike" cap="none" normalizeH="0" baseline="0" dirty="0">
                <a:ln>
                  <a:noFill/>
                </a:ln>
                <a:solidFill>
                  <a:srgbClr val="444444"/>
                </a:solidFill>
                <a:effectLst/>
                <a:latin typeface="Inter"/>
              </a:rPr>
              <a:t> This is the statement used for creating objects.</a:t>
            </a:r>
            <a:endParaRPr kumimoji="0" lang="en-NG" altLang="en-NG"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2000" b="1" i="0" u="none" strike="noStrike" cap="none" normalizeH="0" baseline="0" dirty="0">
                <a:ln>
                  <a:noFill/>
                </a:ln>
                <a:solidFill>
                  <a:srgbClr val="444444"/>
                </a:solidFill>
                <a:effectLst/>
                <a:latin typeface="Inter"/>
              </a:rPr>
              <a:t>System.out.println(Myobj.x);</a:t>
            </a:r>
            <a:endParaRPr kumimoji="0" lang="en-NG" altLang="en-NG"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820478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BE3A14-B850-62A6-B914-1A8BC2FF968E}"/>
              </a:ext>
            </a:extLst>
          </p:cNvPr>
          <p:cNvSpPr txBox="1"/>
          <p:nvPr/>
        </p:nvSpPr>
        <p:spPr>
          <a:xfrm>
            <a:off x="1140031" y="892813"/>
            <a:ext cx="8006937" cy="461665"/>
          </a:xfrm>
          <a:prstGeom prst="rect">
            <a:avLst/>
          </a:prstGeom>
          <a:noFill/>
        </p:spPr>
        <p:txBody>
          <a:bodyPr wrap="square">
            <a:spAutoFit/>
          </a:bodyPr>
          <a:lstStyle/>
          <a:p>
            <a:pPr algn="l" fontAlgn="base">
              <a:buFont typeface="Arial" panose="020B0604020202020204" pitchFamily="34" charset="0"/>
              <a:buChar char="•"/>
            </a:pPr>
            <a:r>
              <a:rPr lang="en-GB" sz="2400" b="0" i="0" u="none" strike="noStrike" dirty="0">
                <a:solidFill>
                  <a:srgbClr val="444444"/>
                </a:solidFill>
                <a:effectLst/>
                <a:latin typeface="Inter"/>
              </a:rPr>
              <a:t>What are Classes?</a:t>
            </a:r>
            <a:endParaRPr lang="en-GB" sz="2400" b="0" i="0" dirty="0">
              <a:solidFill>
                <a:srgbClr val="444444"/>
              </a:solidFill>
              <a:effectLst/>
              <a:latin typeface="Inter"/>
            </a:endParaRPr>
          </a:p>
        </p:txBody>
      </p:sp>
    </p:spTree>
    <p:extLst>
      <p:ext uri="{BB962C8B-B14F-4D97-AF65-F5344CB8AC3E}">
        <p14:creationId xmlns:p14="http://schemas.microsoft.com/office/powerpoint/2010/main" val="21220378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9AE4B4-5472-A13F-4B83-03D3EAFAB23E}"/>
              </a:ext>
            </a:extLst>
          </p:cNvPr>
          <p:cNvSpPr txBox="1"/>
          <p:nvPr/>
        </p:nvSpPr>
        <p:spPr>
          <a:xfrm>
            <a:off x="198912" y="132240"/>
            <a:ext cx="9313224" cy="5632311"/>
          </a:xfrm>
          <a:prstGeom prst="rect">
            <a:avLst/>
          </a:prstGeom>
          <a:noFill/>
        </p:spPr>
        <p:txBody>
          <a:bodyPr wrap="square">
            <a:spAutoFit/>
          </a:bodyPr>
          <a:lstStyle/>
          <a:p>
            <a:r>
              <a:rPr lang="en-GB" sz="4000" b="0" i="0" dirty="0">
                <a:solidFill>
                  <a:srgbClr val="444444"/>
                </a:solidFill>
                <a:effectLst/>
                <a:latin typeface="Inter"/>
              </a:rPr>
              <a:t>A </a:t>
            </a:r>
            <a:r>
              <a:rPr lang="en-GB" sz="4000" b="1" i="0" dirty="0">
                <a:solidFill>
                  <a:srgbClr val="444444"/>
                </a:solidFill>
                <a:effectLst/>
                <a:latin typeface="Inter"/>
              </a:rPr>
              <a:t>class</a:t>
            </a:r>
            <a:r>
              <a:rPr lang="en-GB" sz="4000" b="0" i="0" dirty="0">
                <a:solidFill>
                  <a:srgbClr val="444444"/>
                </a:solidFill>
                <a:effectLst/>
                <a:latin typeface="Inter"/>
              </a:rPr>
              <a:t> in Java serves as a blueprint for creating objects. It bundles data (attributes) and </a:t>
            </a:r>
            <a:r>
              <a:rPr lang="en-GB" sz="4000" b="0" i="0" dirty="0" err="1">
                <a:solidFill>
                  <a:srgbClr val="444444"/>
                </a:solidFill>
                <a:effectLst/>
                <a:latin typeface="Inter"/>
              </a:rPr>
              <a:t>behavior</a:t>
            </a:r>
            <a:r>
              <a:rPr lang="en-GB" sz="4000" b="0" i="0" dirty="0">
                <a:solidFill>
                  <a:srgbClr val="444444"/>
                </a:solidFill>
                <a:effectLst/>
                <a:latin typeface="Inter"/>
              </a:rPr>
              <a:t> (methods) that define the object. Consider a ‘Car’ class; it defines attributes like </a:t>
            </a:r>
            <a:r>
              <a:rPr lang="en-GB" sz="4000" b="0" i="0" dirty="0" err="1">
                <a:solidFill>
                  <a:srgbClr val="444444"/>
                </a:solidFill>
                <a:effectLst/>
                <a:latin typeface="Inter"/>
              </a:rPr>
              <a:t>color</a:t>
            </a:r>
            <a:r>
              <a:rPr lang="en-GB" sz="4000" b="0" i="0" dirty="0">
                <a:solidFill>
                  <a:srgbClr val="444444"/>
                </a:solidFill>
                <a:effectLst/>
                <a:latin typeface="Inter"/>
              </a:rPr>
              <a:t> and methods like ‘accelerate()’. Essentially, a class is a template that characterizes what can be instantiated as an object, exemplifying </a:t>
            </a:r>
            <a:r>
              <a:rPr lang="en-GB" sz="4000" b="1" i="0" dirty="0">
                <a:solidFill>
                  <a:srgbClr val="444444"/>
                </a:solidFill>
                <a:effectLst/>
                <a:latin typeface="Inter"/>
              </a:rPr>
              <a:t>OOPs concepts</a:t>
            </a:r>
            <a:r>
              <a:rPr lang="en-GB" sz="4000" b="0" i="0" dirty="0">
                <a:solidFill>
                  <a:srgbClr val="444444"/>
                </a:solidFill>
                <a:effectLst/>
                <a:latin typeface="Inter"/>
              </a:rPr>
              <a:t>.</a:t>
            </a:r>
            <a:endParaRPr lang="en-NG" sz="4000" dirty="0"/>
          </a:p>
        </p:txBody>
      </p:sp>
    </p:spTree>
    <p:extLst>
      <p:ext uri="{BB962C8B-B14F-4D97-AF65-F5344CB8AC3E}">
        <p14:creationId xmlns:p14="http://schemas.microsoft.com/office/powerpoint/2010/main" val="1270455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AE154FD-E8D4-2451-ED1A-F047DEE7187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400376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AF8588-B32E-7E0C-5E4D-05E76C156479}"/>
              </a:ext>
            </a:extLst>
          </p:cNvPr>
          <p:cNvSpPr txBox="1"/>
          <p:nvPr/>
        </p:nvSpPr>
        <p:spPr>
          <a:xfrm>
            <a:off x="558141" y="482837"/>
            <a:ext cx="6103916" cy="3416320"/>
          </a:xfrm>
          <a:prstGeom prst="rect">
            <a:avLst/>
          </a:prstGeom>
          <a:noFill/>
        </p:spPr>
        <p:txBody>
          <a:bodyPr wrap="square">
            <a:spAutoFit/>
          </a:bodyPr>
          <a:lstStyle/>
          <a:p>
            <a:pPr algn="l" fontAlgn="base"/>
            <a:r>
              <a:rPr lang="en-GB" b="0" i="0" dirty="0">
                <a:solidFill>
                  <a:srgbClr val="444444"/>
                </a:solidFill>
                <a:effectLst/>
                <a:latin typeface="Inter"/>
              </a:rPr>
              <a:t>Classes are like object constructors for creating objects. The collection of objects is said to be a class. Classes are said to be logical quantities. Classes don’t consume any space in the memory. Class is also called a template of an object. Classes have members which can be fields, methods and constructors. A class has both static and instance initializers.</a:t>
            </a:r>
          </a:p>
          <a:p>
            <a:pPr algn="l" fontAlgn="base"/>
            <a:r>
              <a:rPr lang="en-GB" b="0" i="0" dirty="0">
                <a:solidFill>
                  <a:srgbClr val="444444"/>
                </a:solidFill>
                <a:effectLst/>
                <a:latin typeface="Inter"/>
              </a:rPr>
              <a:t>A class declaration consists of:</a:t>
            </a:r>
          </a:p>
          <a:p>
            <a:pPr algn="l" fontAlgn="base">
              <a:buFont typeface="+mj-lt"/>
              <a:buAutoNum type="arabicPeriod"/>
            </a:pPr>
            <a:r>
              <a:rPr lang="en-GB" b="1" i="0" dirty="0">
                <a:solidFill>
                  <a:srgbClr val="444444"/>
                </a:solidFill>
                <a:effectLst/>
                <a:latin typeface="Inter"/>
              </a:rPr>
              <a:t>Modifiers</a:t>
            </a:r>
            <a:r>
              <a:rPr lang="en-GB" b="0" i="0" dirty="0">
                <a:solidFill>
                  <a:srgbClr val="444444"/>
                </a:solidFill>
                <a:effectLst/>
                <a:latin typeface="Inter"/>
              </a:rPr>
              <a:t>: These can be public or default access.</a:t>
            </a:r>
          </a:p>
          <a:p>
            <a:pPr algn="l" fontAlgn="base">
              <a:buFont typeface="+mj-lt"/>
              <a:buAutoNum type="arabicPeriod"/>
            </a:pPr>
            <a:r>
              <a:rPr lang="en-GB" b="1" i="0" dirty="0">
                <a:solidFill>
                  <a:srgbClr val="444444"/>
                </a:solidFill>
                <a:effectLst/>
                <a:latin typeface="Inter"/>
              </a:rPr>
              <a:t>Class name:</a:t>
            </a:r>
            <a:r>
              <a:rPr lang="en-GB" b="0" i="0" dirty="0">
                <a:solidFill>
                  <a:srgbClr val="444444"/>
                </a:solidFill>
                <a:effectLst/>
                <a:latin typeface="Inter"/>
              </a:rPr>
              <a:t> Initial letter.</a:t>
            </a:r>
          </a:p>
          <a:p>
            <a:pPr algn="l" fontAlgn="base">
              <a:buFont typeface="+mj-lt"/>
              <a:buAutoNum type="arabicPeriod"/>
            </a:pPr>
            <a:r>
              <a:rPr lang="en-GB" b="1" i="0" dirty="0">
                <a:solidFill>
                  <a:srgbClr val="444444"/>
                </a:solidFill>
                <a:effectLst/>
                <a:latin typeface="Inter"/>
              </a:rPr>
              <a:t>Superclass:</a:t>
            </a:r>
            <a:r>
              <a:rPr lang="en-GB" b="0" i="0" dirty="0">
                <a:solidFill>
                  <a:srgbClr val="444444"/>
                </a:solidFill>
                <a:effectLst/>
                <a:latin typeface="Inter"/>
              </a:rPr>
              <a:t> A class can only extend (subclass) one parent.</a:t>
            </a:r>
          </a:p>
          <a:p>
            <a:pPr algn="l" fontAlgn="base">
              <a:buFont typeface="+mj-lt"/>
              <a:buAutoNum type="arabicPeriod"/>
            </a:pPr>
            <a:r>
              <a:rPr lang="en-GB" b="1" i="0" dirty="0">
                <a:solidFill>
                  <a:srgbClr val="444444"/>
                </a:solidFill>
                <a:effectLst/>
                <a:latin typeface="Inter"/>
              </a:rPr>
              <a:t>Interfaces:</a:t>
            </a:r>
            <a:r>
              <a:rPr lang="en-GB" b="0" i="0" dirty="0">
                <a:solidFill>
                  <a:srgbClr val="444444"/>
                </a:solidFill>
                <a:effectLst/>
                <a:latin typeface="Inter"/>
              </a:rPr>
              <a:t> A class can implement more than one interface.</a:t>
            </a:r>
          </a:p>
          <a:p>
            <a:pPr algn="l" fontAlgn="base">
              <a:buFont typeface="+mj-lt"/>
              <a:buAutoNum type="arabicPeriod"/>
            </a:pPr>
            <a:r>
              <a:rPr lang="en-GB" b="1" i="0" dirty="0">
                <a:solidFill>
                  <a:srgbClr val="444444"/>
                </a:solidFill>
                <a:effectLst/>
                <a:latin typeface="Inter"/>
              </a:rPr>
              <a:t>Body:</a:t>
            </a:r>
            <a:r>
              <a:rPr lang="en-GB" b="0" i="0" dirty="0">
                <a:solidFill>
                  <a:srgbClr val="444444"/>
                </a:solidFill>
                <a:effectLst/>
                <a:latin typeface="Inter"/>
              </a:rPr>
              <a:t> Body surrounded by braces, { }.</a:t>
            </a:r>
          </a:p>
        </p:txBody>
      </p:sp>
    </p:spTree>
    <p:extLst>
      <p:ext uri="{BB962C8B-B14F-4D97-AF65-F5344CB8AC3E}">
        <p14:creationId xmlns:p14="http://schemas.microsoft.com/office/powerpoint/2010/main" val="37669355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83686591-20A5-4A47-6208-EE52B8B2E7D3}"/>
              </a:ext>
            </a:extLst>
          </p:cNvPr>
          <p:cNvGraphicFramePr>
            <a:graphicFrameLocks noGrp="1"/>
          </p:cNvGraphicFramePr>
          <p:nvPr>
            <p:extLst>
              <p:ext uri="{D42A27DB-BD31-4B8C-83A1-F6EECF244321}">
                <p14:modId xmlns:p14="http://schemas.microsoft.com/office/powerpoint/2010/main" val="542562521"/>
              </p:ext>
            </p:extLst>
          </p:nvPr>
        </p:nvGraphicFramePr>
        <p:xfrm>
          <a:off x="270462" y="1176869"/>
          <a:ext cx="7210714" cy="5181600"/>
        </p:xfrm>
        <a:graphic>
          <a:graphicData uri="http://schemas.openxmlformats.org/drawingml/2006/table">
            <a:tbl>
              <a:tblPr/>
              <a:tblGrid>
                <a:gridCol w="516994">
                  <a:extLst>
                    <a:ext uri="{9D8B030D-6E8A-4147-A177-3AD203B41FA5}">
                      <a16:colId xmlns:a16="http://schemas.microsoft.com/office/drawing/2014/main" val="3054737681"/>
                    </a:ext>
                  </a:extLst>
                </a:gridCol>
                <a:gridCol w="6693720">
                  <a:extLst>
                    <a:ext uri="{9D8B030D-6E8A-4147-A177-3AD203B41FA5}">
                      <a16:colId xmlns:a16="http://schemas.microsoft.com/office/drawing/2014/main" val="1430206255"/>
                    </a:ext>
                  </a:extLst>
                </a:gridCol>
              </a:tblGrid>
              <a:tr h="3881437">
                <a:tc>
                  <a:txBody>
                    <a:bodyPr/>
                    <a:lstStyle/>
                    <a:p>
                      <a:pPr algn="r" rtl="0" fontAlgn="base"/>
                      <a:r>
                        <a:rPr lang="en-NG" sz="2000" b="0" i="0">
                          <a:solidFill>
                            <a:srgbClr val="AFAFAF"/>
                          </a:solidFill>
                          <a:effectLst/>
                          <a:latin typeface="Monaco" pitchFamily="2" charset="77"/>
                        </a:rPr>
                        <a:t>1</a:t>
                      </a:r>
                    </a:p>
                    <a:p>
                      <a:pPr algn="r" rtl="0" fontAlgn="base"/>
                      <a:r>
                        <a:rPr lang="en-NG" sz="2000" b="0" i="0">
                          <a:solidFill>
                            <a:srgbClr val="AFAFAF"/>
                          </a:solidFill>
                          <a:effectLst/>
                          <a:latin typeface="Monaco" pitchFamily="2" charset="77"/>
                        </a:rPr>
                        <a:t>2</a:t>
                      </a:r>
                    </a:p>
                    <a:p>
                      <a:pPr algn="r" rtl="0" fontAlgn="base"/>
                      <a:r>
                        <a:rPr lang="en-NG" sz="2000" b="0" i="0">
                          <a:solidFill>
                            <a:srgbClr val="AFAFAF"/>
                          </a:solidFill>
                          <a:effectLst/>
                          <a:latin typeface="Monaco" pitchFamily="2" charset="77"/>
                        </a:rPr>
                        <a:t>3</a:t>
                      </a:r>
                    </a:p>
                    <a:p>
                      <a:pPr algn="r" rtl="0" fontAlgn="base"/>
                      <a:r>
                        <a:rPr lang="en-NG" sz="2000" b="0" i="0">
                          <a:solidFill>
                            <a:srgbClr val="AFAFAF"/>
                          </a:solidFill>
                          <a:effectLst/>
                          <a:latin typeface="Monaco" pitchFamily="2" charset="77"/>
                        </a:rPr>
                        <a:t>4</a:t>
                      </a:r>
                    </a:p>
                    <a:p>
                      <a:pPr algn="r" rtl="0" fontAlgn="base"/>
                      <a:r>
                        <a:rPr lang="en-NG" sz="2000" b="0" i="0">
                          <a:solidFill>
                            <a:srgbClr val="AFAFAF"/>
                          </a:solidFill>
                          <a:effectLst/>
                          <a:latin typeface="Monaco" pitchFamily="2" charset="77"/>
                        </a:rPr>
                        <a:t>5</a:t>
                      </a:r>
                    </a:p>
                    <a:p>
                      <a:pPr algn="r" rtl="0" fontAlgn="base"/>
                      <a:r>
                        <a:rPr lang="en-NG" sz="2000" b="0" i="0">
                          <a:solidFill>
                            <a:srgbClr val="AFAFAF"/>
                          </a:solidFill>
                          <a:effectLst/>
                          <a:latin typeface="Monaco" pitchFamily="2" charset="77"/>
                        </a:rPr>
                        <a:t>6</a:t>
                      </a:r>
                    </a:p>
                    <a:p>
                      <a:pPr algn="r" rtl="0" fontAlgn="base"/>
                      <a:r>
                        <a:rPr lang="en-NG" sz="2000" b="0" i="0">
                          <a:solidFill>
                            <a:srgbClr val="AFAFAF"/>
                          </a:solidFill>
                          <a:effectLst/>
                          <a:latin typeface="Monaco" pitchFamily="2" charset="77"/>
                        </a:rPr>
                        <a:t>7</a:t>
                      </a:r>
                    </a:p>
                    <a:p>
                      <a:pPr algn="r" rtl="0" fontAlgn="base"/>
                      <a:r>
                        <a:rPr lang="en-NG" sz="2000" b="0" i="0">
                          <a:solidFill>
                            <a:srgbClr val="AFAFAF"/>
                          </a:solidFill>
                          <a:effectLst/>
                          <a:latin typeface="Monaco" pitchFamily="2" charset="77"/>
                        </a:rPr>
                        <a:t>8</a:t>
                      </a:r>
                    </a:p>
                    <a:p>
                      <a:pPr algn="r" rtl="0" fontAlgn="base"/>
                      <a:r>
                        <a:rPr lang="en-NG" sz="2000" b="0" i="0">
                          <a:solidFill>
                            <a:srgbClr val="AFAFAF"/>
                          </a:solidFill>
                          <a:effectLst/>
                          <a:latin typeface="Monaco" pitchFamily="2" charset="77"/>
                        </a:rPr>
                        <a:t>9</a:t>
                      </a:r>
                    </a:p>
                    <a:p>
                      <a:pPr algn="r" rtl="0" fontAlgn="base"/>
                      <a:r>
                        <a:rPr lang="en-NG" sz="2000" b="0" i="0">
                          <a:solidFill>
                            <a:srgbClr val="AFAFAF"/>
                          </a:solidFill>
                          <a:effectLst/>
                          <a:latin typeface="Monaco" pitchFamily="2" charset="77"/>
                        </a:rPr>
                        <a:t>10</a:t>
                      </a:r>
                    </a:p>
                    <a:p>
                      <a:pPr algn="r" rtl="0" fontAlgn="base"/>
                      <a:r>
                        <a:rPr lang="en-NG" sz="2000" b="0" i="0">
                          <a:solidFill>
                            <a:srgbClr val="AFAFAF"/>
                          </a:solidFill>
                          <a:effectLst/>
                          <a:latin typeface="Monaco" pitchFamily="2" charset="77"/>
                        </a:rPr>
                        <a:t>11</a:t>
                      </a:r>
                    </a:p>
                    <a:p>
                      <a:pPr algn="r" rtl="0" fontAlgn="base"/>
                      <a:r>
                        <a:rPr lang="en-NG" sz="2000" b="0" i="0">
                          <a:solidFill>
                            <a:srgbClr val="AFAFAF"/>
                          </a:solidFill>
                          <a:effectLst/>
                          <a:latin typeface="Monaco" pitchFamily="2" charset="77"/>
                        </a:rPr>
                        <a:t>12</a:t>
                      </a:r>
                    </a:p>
                    <a:p>
                      <a:pPr algn="r" rtl="0" fontAlgn="base"/>
                      <a:r>
                        <a:rPr lang="en-NG" sz="2000" b="0" i="0">
                          <a:solidFill>
                            <a:srgbClr val="AFAFAF"/>
                          </a:solidFill>
                          <a:effectLst/>
                          <a:latin typeface="Monaco" pitchFamily="2" charset="77"/>
                        </a:rPr>
                        <a:t>13</a:t>
                      </a:r>
                    </a:p>
                    <a:p>
                      <a:pPr algn="r" rtl="0" fontAlgn="base"/>
                      <a:r>
                        <a:rPr lang="en-NG" sz="2000" b="0" i="0">
                          <a:solidFill>
                            <a:srgbClr val="AFAFAF"/>
                          </a:solidFill>
                          <a:effectLst/>
                          <a:latin typeface="Monaco" pitchFamily="2" charset="77"/>
                        </a:rPr>
                        <a:t>14</a:t>
                      </a:r>
                    </a:p>
                    <a:p>
                      <a:pPr algn="r" rtl="0" fontAlgn="base"/>
                      <a:r>
                        <a:rPr lang="en-NG" sz="2000" b="0" i="0">
                          <a:solidFill>
                            <a:srgbClr val="AFAFAF"/>
                          </a:solidFill>
                          <a:effectLst/>
                          <a:latin typeface="Monaco" pitchFamily="2" charset="77"/>
                        </a:rPr>
                        <a:t>15</a:t>
                      </a:r>
                    </a:p>
                    <a:p>
                      <a:pPr algn="r" rtl="0" fontAlgn="base"/>
                      <a:r>
                        <a:rPr lang="en-NG" sz="2000" b="0" i="0">
                          <a:solidFill>
                            <a:srgbClr val="AFAFAF"/>
                          </a:solidFill>
                          <a:effectLst/>
                          <a:latin typeface="Monaco" pitchFamily="2" charset="77"/>
                        </a:rPr>
                        <a:t>16</a:t>
                      </a:r>
                    </a:p>
                    <a:p>
                      <a:pPr algn="r" rtl="0" fontAlgn="base"/>
                      <a:r>
                        <a:rPr lang="en-NG" sz="2000" b="0" i="0">
                          <a:solidFill>
                            <a:srgbClr val="AFAFAF"/>
                          </a:solidFill>
                          <a:effectLst/>
                          <a:latin typeface="Monaco" pitchFamily="2" charset="77"/>
                        </a:rPr>
                        <a:t>17</a:t>
                      </a:r>
                    </a:p>
                  </a:txBody>
                  <a:tcPr marL="0" marR="0" marT="0" marB="0" anchor="ctr">
                    <a:lnL>
                      <a:noFill/>
                    </a:lnL>
                    <a:lnR>
                      <a:noFill/>
                    </a:lnR>
                    <a:lnT>
                      <a:noFill/>
                    </a:lnT>
                    <a:lnB>
                      <a:noFill/>
                    </a:lnB>
                  </a:tcPr>
                </a:tc>
                <a:tc>
                  <a:txBody>
                    <a:bodyPr/>
                    <a:lstStyle/>
                    <a:p>
                      <a:pPr algn="l" rtl="0" fontAlgn="base"/>
                      <a:r>
                        <a:rPr lang="en-GB" sz="2000" b="0" i="0" dirty="0">
                          <a:effectLst/>
                          <a:latin typeface="Monaco" pitchFamily="2" charset="77"/>
                        </a:rPr>
                        <a:t>class </a:t>
                      </a:r>
                      <a:r>
                        <a:rPr lang="en-GB" sz="2000" b="0" i="0" dirty="0" err="1">
                          <a:effectLst/>
                          <a:latin typeface="Monaco" pitchFamily="2" charset="77"/>
                        </a:rPr>
                        <a:t>classname</a:t>
                      </a:r>
                      <a:r>
                        <a:rPr lang="en-GB" sz="2000" b="0" i="0" dirty="0">
                          <a:effectLst/>
                          <a:latin typeface="Monaco" pitchFamily="2" charset="77"/>
                        </a:rPr>
                        <a:t> {</a:t>
                      </a:r>
                    </a:p>
                    <a:p>
                      <a:pPr algn="l" rtl="0" fontAlgn="base"/>
                      <a:r>
                        <a:rPr lang="en-GB" sz="2000" b="0" i="0" dirty="0">
                          <a:effectLst/>
                          <a:latin typeface="Monaco" pitchFamily="2" charset="77"/>
                        </a:rPr>
                        <a:t>type instance variable 1;</a:t>
                      </a:r>
                    </a:p>
                    <a:p>
                      <a:pPr algn="l" rtl="0" fontAlgn="base"/>
                      <a:r>
                        <a:rPr lang="en-GB" sz="2000" b="0" i="0" dirty="0">
                          <a:effectLst/>
                          <a:latin typeface="Monaco" pitchFamily="2" charset="77"/>
                        </a:rPr>
                        <a:t>type instance variable 2;</a:t>
                      </a:r>
                    </a:p>
                    <a:p>
                      <a:pPr algn="l" rtl="0" fontAlgn="base"/>
                      <a:r>
                        <a:rPr lang="en-GB" sz="2000" b="0" i="0" dirty="0">
                          <a:effectLst/>
                          <a:latin typeface="Monaco" pitchFamily="2" charset="77"/>
                        </a:rPr>
                        <a:t>.</a:t>
                      </a:r>
                    </a:p>
                    <a:p>
                      <a:pPr algn="l" rtl="0" fontAlgn="base"/>
                      <a:r>
                        <a:rPr lang="en-GB" sz="2000" b="0" i="0" dirty="0">
                          <a:effectLst/>
                          <a:latin typeface="Monaco" pitchFamily="2" charset="77"/>
                        </a:rPr>
                        <a:t>.</a:t>
                      </a:r>
                    </a:p>
                    <a:p>
                      <a:pPr algn="l" rtl="0" fontAlgn="base"/>
                      <a:r>
                        <a:rPr lang="en-GB" sz="2000" b="0" i="0" dirty="0">
                          <a:effectLst/>
                          <a:latin typeface="Monaco" pitchFamily="2" charset="77"/>
                        </a:rPr>
                        <a:t>.</a:t>
                      </a:r>
                    </a:p>
                    <a:p>
                      <a:pPr algn="l" rtl="0" fontAlgn="base"/>
                      <a:r>
                        <a:rPr lang="en-GB" sz="2000" b="0" i="0" dirty="0">
                          <a:effectLst/>
                          <a:latin typeface="Monaco" pitchFamily="2" charset="77"/>
                        </a:rPr>
                        <a:t>type instance variable n;</a:t>
                      </a:r>
                    </a:p>
                    <a:p>
                      <a:pPr algn="l" rtl="0" fontAlgn="base"/>
                      <a:r>
                        <a:rPr lang="en-GB" sz="2000" b="0" i="0" dirty="0">
                          <a:effectLst/>
                          <a:latin typeface="Monaco" pitchFamily="2" charset="77"/>
                        </a:rPr>
                        <a:t>type </a:t>
                      </a:r>
                      <a:r>
                        <a:rPr lang="en-GB" sz="2000" b="0" i="0" dirty="0" err="1">
                          <a:effectLst/>
                          <a:latin typeface="Monaco" pitchFamily="2" charset="77"/>
                        </a:rPr>
                        <a:t>methodname</a:t>
                      </a:r>
                      <a:r>
                        <a:rPr lang="en-GB" sz="2000" b="0" i="0" dirty="0">
                          <a:effectLst/>
                          <a:latin typeface="Monaco" pitchFamily="2" charset="77"/>
                        </a:rPr>
                        <a:t> 1 (parameter list) {</a:t>
                      </a:r>
                    </a:p>
                    <a:p>
                      <a:pPr algn="l" rtl="0" fontAlgn="base"/>
                      <a:r>
                        <a:rPr lang="en-GB" sz="2000" b="0" i="0" dirty="0">
                          <a:effectLst/>
                          <a:latin typeface="Monaco" pitchFamily="2" charset="77"/>
                        </a:rPr>
                        <a:t>// body od method </a:t>
                      </a:r>
                    </a:p>
                    <a:p>
                      <a:pPr algn="l" rtl="0" fontAlgn="base"/>
                      <a:r>
                        <a:rPr lang="en-GB" sz="2000" b="0" i="0" dirty="0">
                          <a:effectLst/>
                          <a:latin typeface="Monaco" pitchFamily="2" charset="77"/>
                        </a:rPr>
                        <a:t>}</a:t>
                      </a:r>
                    </a:p>
                    <a:p>
                      <a:pPr algn="l" rtl="0" fontAlgn="base"/>
                      <a:r>
                        <a:rPr lang="en-GB" sz="2000" b="0" i="0" dirty="0">
                          <a:effectLst/>
                          <a:latin typeface="Monaco" pitchFamily="2" charset="77"/>
                        </a:rPr>
                        <a:t>type </a:t>
                      </a:r>
                      <a:r>
                        <a:rPr lang="en-GB" sz="2000" b="0" i="0" dirty="0" err="1">
                          <a:effectLst/>
                          <a:latin typeface="Monaco" pitchFamily="2" charset="77"/>
                        </a:rPr>
                        <a:t>methodname</a:t>
                      </a:r>
                      <a:r>
                        <a:rPr lang="en-GB" sz="2000" b="0" i="0" dirty="0">
                          <a:effectLst/>
                          <a:latin typeface="Monaco" pitchFamily="2" charset="77"/>
                        </a:rPr>
                        <a:t> 2 (parameter list) {</a:t>
                      </a:r>
                    </a:p>
                    <a:p>
                      <a:pPr algn="l" rtl="0" fontAlgn="base"/>
                      <a:r>
                        <a:rPr lang="en-GB" sz="2000" b="0" i="0" dirty="0">
                          <a:effectLst/>
                          <a:latin typeface="Monaco" pitchFamily="2" charset="77"/>
                        </a:rPr>
                        <a:t>// body od method </a:t>
                      </a:r>
                    </a:p>
                    <a:p>
                      <a:pPr algn="l" rtl="0" fontAlgn="base"/>
                      <a:r>
                        <a:rPr lang="en-GB" sz="2000" b="0" i="0" dirty="0">
                          <a:effectLst/>
                          <a:latin typeface="Monaco" pitchFamily="2" charset="77"/>
                        </a:rPr>
                        <a:t>}</a:t>
                      </a:r>
                    </a:p>
                    <a:p>
                      <a:pPr algn="l" rtl="0" fontAlgn="base"/>
                      <a:r>
                        <a:rPr lang="en-GB" sz="2000" b="0" i="0" dirty="0">
                          <a:effectLst/>
                          <a:latin typeface="Monaco" pitchFamily="2" charset="77"/>
                        </a:rPr>
                        <a:t>type </a:t>
                      </a:r>
                      <a:r>
                        <a:rPr lang="en-GB" sz="2000" b="0" i="0" dirty="0" err="1">
                          <a:effectLst/>
                          <a:latin typeface="Monaco" pitchFamily="2" charset="77"/>
                        </a:rPr>
                        <a:t>methodnamen</a:t>
                      </a:r>
                      <a:r>
                        <a:rPr lang="en-GB" sz="2000" b="0" i="0" dirty="0">
                          <a:effectLst/>
                          <a:latin typeface="Monaco" pitchFamily="2" charset="77"/>
                        </a:rPr>
                        <a:t> (parameter list) {</a:t>
                      </a:r>
                    </a:p>
                    <a:p>
                      <a:pPr algn="l" rtl="0" fontAlgn="base"/>
                      <a:r>
                        <a:rPr lang="en-GB" sz="2000" b="0" i="0" dirty="0">
                          <a:effectLst/>
                          <a:latin typeface="Monaco" pitchFamily="2" charset="77"/>
                        </a:rPr>
                        <a:t>// body od method </a:t>
                      </a:r>
                    </a:p>
                    <a:p>
                      <a:pPr algn="l" rtl="0" fontAlgn="base"/>
                      <a:r>
                        <a:rPr lang="en-GB" sz="2000" b="0" i="0" dirty="0">
                          <a:effectLst/>
                          <a:latin typeface="Monaco" pitchFamily="2" charset="77"/>
                        </a:rPr>
                        <a:t>}</a:t>
                      </a:r>
                    </a:p>
                    <a:p>
                      <a:pPr algn="l" rtl="0" fontAlgn="base"/>
                      <a:r>
                        <a:rPr lang="en-GB" sz="2000" b="0" i="0" dirty="0">
                          <a:effectLst/>
                          <a:latin typeface="Monaco" pitchFamily="2" charset="77"/>
                        </a:rPr>
                        <a:t> }</a:t>
                      </a:r>
                    </a:p>
                  </a:txBody>
                  <a:tcPr marL="0" marR="0" marT="0" marB="0" anchor="ctr">
                    <a:lnL>
                      <a:noFill/>
                    </a:lnL>
                    <a:lnR>
                      <a:noFill/>
                    </a:lnR>
                    <a:lnT>
                      <a:noFill/>
                    </a:lnT>
                    <a:lnB>
                      <a:noFill/>
                    </a:lnB>
                  </a:tcPr>
                </a:tc>
                <a:extLst>
                  <a:ext uri="{0D108BD9-81ED-4DB2-BD59-A6C34878D82A}">
                    <a16:rowId xmlns:a16="http://schemas.microsoft.com/office/drawing/2014/main" val="2665721239"/>
                  </a:ext>
                </a:extLst>
              </a:tr>
            </a:tbl>
          </a:graphicData>
        </a:graphic>
      </p:graphicFrame>
      <p:sp>
        <p:nvSpPr>
          <p:cNvPr id="3" name="Rectangle 2">
            <a:extLst>
              <a:ext uri="{FF2B5EF4-FFF2-40B4-BE49-F238E27FC236}">
                <a16:creationId xmlns:a16="http://schemas.microsoft.com/office/drawing/2014/main" id="{C8506A4B-D447-6075-7F17-35E2FC91CFF5}"/>
              </a:ext>
            </a:extLst>
          </p:cNvPr>
          <p:cNvSpPr>
            <a:spLocks noChangeArrowheads="1"/>
          </p:cNvSpPr>
          <p:nvPr/>
        </p:nvSpPr>
        <p:spPr bwMode="auto">
          <a:xfrm>
            <a:off x="270462" y="191754"/>
            <a:ext cx="11224852"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2000" b="0" i="0" u="none" strike="noStrike" cap="none" normalizeH="0" baseline="0" dirty="0">
                <a:ln>
                  <a:noFill/>
                </a:ln>
                <a:solidFill>
                  <a:srgbClr val="444444"/>
                </a:solidFill>
                <a:effectLst/>
                <a:latin typeface="Inter"/>
              </a:rPr>
              <a:t>A class keyword is used to create a class. A simplified general form of the class definition is given below:</a:t>
            </a:r>
            <a:endParaRPr kumimoji="0" lang="en-NG" altLang="en-NG"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739541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A8E60C-6291-2866-87A5-BB50EE1E3A6C}"/>
              </a:ext>
            </a:extLst>
          </p:cNvPr>
          <p:cNvSpPr txBox="1"/>
          <p:nvPr/>
        </p:nvSpPr>
        <p:spPr>
          <a:xfrm>
            <a:off x="3048990" y="1031312"/>
            <a:ext cx="6097978" cy="584775"/>
          </a:xfrm>
          <a:prstGeom prst="rect">
            <a:avLst/>
          </a:prstGeom>
          <a:noFill/>
        </p:spPr>
        <p:txBody>
          <a:bodyPr wrap="square">
            <a:spAutoFit/>
          </a:bodyPr>
          <a:lstStyle/>
          <a:p>
            <a:pPr algn="l" fontAlgn="base">
              <a:buFont typeface="Arial" panose="020B0604020202020204" pitchFamily="34" charset="0"/>
              <a:buChar char="•"/>
            </a:pPr>
            <a:r>
              <a:rPr lang="en-GB" sz="3200" b="0" i="0" u="none" strike="noStrike" dirty="0">
                <a:solidFill>
                  <a:srgbClr val="444444"/>
                </a:solidFill>
                <a:effectLst/>
                <a:latin typeface="Inter"/>
              </a:rPr>
              <a:t>What is Abstraction?  </a:t>
            </a:r>
            <a:endParaRPr lang="en-GB" sz="3200" b="0" i="0" dirty="0">
              <a:solidFill>
                <a:srgbClr val="444444"/>
              </a:solidFill>
              <a:effectLst/>
              <a:latin typeface="Inter"/>
            </a:endParaRPr>
          </a:p>
        </p:txBody>
      </p:sp>
    </p:spTree>
    <p:extLst>
      <p:ext uri="{BB962C8B-B14F-4D97-AF65-F5344CB8AC3E}">
        <p14:creationId xmlns:p14="http://schemas.microsoft.com/office/powerpoint/2010/main" val="17124926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5F60D1-A59B-4CC2-A5A4-5BC9488CFE77}"/>
              </a:ext>
            </a:extLst>
          </p:cNvPr>
          <p:cNvSpPr txBox="1"/>
          <p:nvPr/>
        </p:nvSpPr>
        <p:spPr>
          <a:xfrm>
            <a:off x="748145" y="1025374"/>
            <a:ext cx="8407730" cy="3416320"/>
          </a:xfrm>
          <a:prstGeom prst="rect">
            <a:avLst/>
          </a:prstGeom>
          <a:noFill/>
        </p:spPr>
        <p:txBody>
          <a:bodyPr wrap="square">
            <a:spAutoFit/>
          </a:bodyPr>
          <a:lstStyle/>
          <a:p>
            <a:pPr algn="l" fontAlgn="base"/>
            <a:r>
              <a:rPr lang="en-GB" b="0" i="0" dirty="0">
                <a:solidFill>
                  <a:srgbClr val="444444"/>
                </a:solidFill>
                <a:effectLst/>
                <a:latin typeface="Inter"/>
              </a:rPr>
              <a:t>Abstraction is a process which displays only the information needed and hides the unnecessary information. We can say that the main purpose of abstraction is data hiding. Abstraction means selecting data from a large number of data to show the information needed, which helps in reducing programming complexity and efforts.  </a:t>
            </a:r>
          </a:p>
          <a:p>
            <a:pPr algn="l" fontAlgn="base"/>
            <a:r>
              <a:rPr lang="en-GB" b="0" i="0" dirty="0">
                <a:solidFill>
                  <a:srgbClr val="444444"/>
                </a:solidFill>
                <a:effectLst/>
                <a:latin typeface="Inter"/>
              </a:rPr>
              <a:t>There are also abstract classes and abstract methods. An abstract class is a type of class that declares one or more abstract methods. An abstract method is a method that has a method definition but not implementation. Once we have modelled our object using data abstraction, the same sets of data can also be used in different applications—abstract classes, generic types of behaviours and object-oriented programming hierarchy. Abstract methods are used when two or more subclasses do the same task in different ways and through different implementations. An abstract class can have both methods, i.e., abstract methods and regular methods.</a:t>
            </a:r>
          </a:p>
        </p:txBody>
      </p:sp>
    </p:spTree>
    <p:extLst>
      <p:ext uri="{BB962C8B-B14F-4D97-AF65-F5344CB8AC3E}">
        <p14:creationId xmlns:p14="http://schemas.microsoft.com/office/powerpoint/2010/main" val="32760313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EC58EC0-C934-42A2-572D-3B432D75DE56}"/>
              </a:ext>
            </a:extLst>
          </p:cNvPr>
          <p:cNvSpPr txBox="1"/>
          <p:nvPr/>
        </p:nvSpPr>
        <p:spPr>
          <a:xfrm>
            <a:off x="890650" y="684718"/>
            <a:ext cx="6103916" cy="3416320"/>
          </a:xfrm>
          <a:prstGeom prst="rect">
            <a:avLst/>
          </a:prstGeom>
          <a:noFill/>
        </p:spPr>
        <p:txBody>
          <a:bodyPr wrap="square">
            <a:spAutoFit/>
          </a:bodyPr>
          <a:lstStyle/>
          <a:p>
            <a:pPr algn="l" fontAlgn="base"/>
            <a:r>
              <a:rPr lang="en-GB" b="0" i="0" dirty="0">
                <a:solidFill>
                  <a:srgbClr val="444444"/>
                </a:solidFill>
                <a:effectLst/>
                <a:latin typeface="Inter"/>
              </a:rPr>
              <a:t>We collect the following information.  </a:t>
            </a:r>
          </a:p>
          <a:p>
            <a:pPr algn="l" fontAlgn="base">
              <a:buFont typeface="Arial" panose="020B0604020202020204" pitchFamily="34" charset="0"/>
              <a:buChar char="•"/>
            </a:pPr>
            <a:r>
              <a:rPr lang="en-GB" b="0" i="0" dirty="0">
                <a:solidFill>
                  <a:srgbClr val="444444"/>
                </a:solidFill>
                <a:effectLst/>
                <a:latin typeface="Inter"/>
              </a:rPr>
              <a:t>Name </a:t>
            </a:r>
          </a:p>
          <a:p>
            <a:pPr algn="l" fontAlgn="base">
              <a:buFont typeface="Arial" panose="020B0604020202020204" pitchFamily="34" charset="0"/>
              <a:buChar char="•"/>
            </a:pPr>
            <a:r>
              <a:rPr lang="en-GB" b="0" i="0" dirty="0">
                <a:solidFill>
                  <a:srgbClr val="444444"/>
                </a:solidFill>
                <a:effectLst/>
                <a:latin typeface="Inter"/>
              </a:rPr>
              <a:t>Class</a:t>
            </a:r>
          </a:p>
          <a:p>
            <a:pPr algn="l" fontAlgn="base">
              <a:buFont typeface="Arial" panose="020B0604020202020204" pitchFamily="34" charset="0"/>
              <a:buChar char="•"/>
            </a:pPr>
            <a:r>
              <a:rPr lang="en-GB" b="0" i="0" dirty="0">
                <a:solidFill>
                  <a:srgbClr val="444444"/>
                </a:solidFill>
                <a:effectLst/>
                <a:latin typeface="Inter"/>
              </a:rPr>
              <a:t>Address</a:t>
            </a:r>
          </a:p>
          <a:p>
            <a:pPr algn="l" fontAlgn="base">
              <a:buFont typeface="Arial" panose="020B0604020202020204" pitchFamily="34" charset="0"/>
              <a:buChar char="•"/>
            </a:pPr>
            <a:r>
              <a:rPr lang="en-GB" b="0" i="0" dirty="0">
                <a:solidFill>
                  <a:srgbClr val="444444"/>
                </a:solidFill>
                <a:effectLst/>
                <a:latin typeface="Inter"/>
              </a:rPr>
              <a:t>Dob</a:t>
            </a:r>
          </a:p>
          <a:p>
            <a:pPr algn="l" fontAlgn="base">
              <a:buFont typeface="Arial" panose="020B0604020202020204" pitchFamily="34" charset="0"/>
              <a:buChar char="•"/>
            </a:pPr>
            <a:r>
              <a:rPr lang="en-GB" b="0" i="0" dirty="0">
                <a:solidFill>
                  <a:srgbClr val="444444"/>
                </a:solidFill>
                <a:effectLst/>
                <a:latin typeface="Inter"/>
              </a:rPr>
              <a:t>Fathers name</a:t>
            </a:r>
          </a:p>
          <a:p>
            <a:pPr algn="l" fontAlgn="base">
              <a:buFont typeface="Arial" panose="020B0604020202020204" pitchFamily="34" charset="0"/>
              <a:buChar char="•"/>
            </a:pPr>
            <a:r>
              <a:rPr lang="en-GB" b="0" i="0" dirty="0">
                <a:solidFill>
                  <a:srgbClr val="444444"/>
                </a:solidFill>
                <a:effectLst/>
                <a:latin typeface="Inter"/>
              </a:rPr>
              <a:t>Mothers’ names and so on. </a:t>
            </a:r>
          </a:p>
          <a:p>
            <a:pPr algn="l" fontAlgn="base"/>
            <a:r>
              <a:rPr lang="en-GB" b="0" i="0" dirty="0">
                <a:solidFill>
                  <a:srgbClr val="444444"/>
                </a:solidFill>
                <a:effectLst/>
                <a:latin typeface="Inter"/>
              </a:rPr>
              <a:t>We may not require every information that we have collected to fill out the application. So, we select the data that is required to fill out the application. Hence, we have fetched, removed, and selected the data, the student information from large data. This process is known as abstraction in the oops concept.</a:t>
            </a:r>
          </a:p>
        </p:txBody>
      </p:sp>
    </p:spTree>
    <p:extLst>
      <p:ext uri="{BB962C8B-B14F-4D97-AF65-F5344CB8AC3E}">
        <p14:creationId xmlns:p14="http://schemas.microsoft.com/office/powerpoint/2010/main" val="22662143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5BD981A-A44A-B4DE-2987-A1D9B4F72093}"/>
              </a:ext>
            </a:extLst>
          </p:cNvPr>
          <p:cNvGraphicFramePr>
            <a:graphicFrameLocks noGrp="1"/>
          </p:cNvGraphicFramePr>
          <p:nvPr>
            <p:extLst>
              <p:ext uri="{D42A27DB-BD31-4B8C-83A1-F6EECF244321}">
                <p14:modId xmlns:p14="http://schemas.microsoft.com/office/powerpoint/2010/main" val="212445906"/>
              </p:ext>
            </p:extLst>
          </p:nvPr>
        </p:nvGraphicFramePr>
        <p:xfrm>
          <a:off x="633513" y="1048862"/>
          <a:ext cx="6856210" cy="3840480"/>
        </p:xfrm>
        <a:graphic>
          <a:graphicData uri="http://schemas.openxmlformats.org/drawingml/2006/table">
            <a:tbl>
              <a:tblPr/>
              <a:tblGrid>
                <a:gridCol w="491576">
                  <a:extLst>
                    <a:ext uri="{9D8B030D-6E8A-4147-A177-3AD203B41FA5}">
                      <a16:colId xmlns:a16="http://schemas.microsoft.com/office/drawing/2014/main" val="2254270487"/>
                    </a:ext>
                  </a:extLst>
                </a:gridCol>
                <a:gridCol w="6364634">
                  <a:extLst>
                    <a:ext uri="{9D8B030D-6E8A-4147-A177-3AD203B41FA5}">
                      <a16:colId xmlns:a16="http://schemas.microsoft.com/office/drawing/2014/main" val="2275628348"/>
                    </a:ext>
                  </a:extLst>
                </a:gridCol>
              </a:tblGrid>
              <a:tr h="0">
                <a:tc>
                  <a:txBody>
                    <a:bodyPr/>
                    <a:lstStyle/>
                    <a:p>
                      <a:pPr algn="r" rtl="0" fontAlgn="base"/>
                      <a:r>
                        <a:rPr lang="en-NG" b="0" i="0">
                          <a:solidFill>
                            <a:srgbClr val="AFAFAF"/>
                          </a:solidFill>
                          <a:effectLst/>
                          <a:latin typeface="Monaco" pitchFamily="2" charset="77"/>
                        </a:rPr>
                        <a:t>1</a:t>
                      </a:r>
                    </a:p>
                    <a:p>
                      <a:pPr algn="r" rtl="0" fontAlgn="base"/>
                      <a:r>
                        <a:rPr lang="en-NG" b="0" i="0">
                          <a:solidFill>
                            <a:srgbClr val="AFAFAF"/>
                          </a:solidFill>
                          <a:effectLst/>
                          <a:latin typeface="Monaco" pitchFamily="2" charset="77"/>
                        </a:rPr>
                        <a:t>2</a:t>
                      </a:r>
                    </a:p>
                    <a:p>
                      <a:pPr algn="r" rtl="0" fontAlgn="base"/>
                      <a:r>
                        <a:rPr lang="en-NG" b="0" i="0">
                          <a:solidFill>
                            <a:srgbClr val="AFAFAF"/>
                          </a:solidFill>
                          <a:effectLst/>
                          <a:latin typeface="Monaco" pitchFamily="2" charset="77"/>
                        </a:rPr>
                        <a:t>3</a:t>
                      </a:r>
                    </a:p>
                    <a:p>
                      <a:pPr algn="r" rtl="0" fontAlgn="base"/>
                      <a:r>
                        <a:rPr lang="en-NG" b="0" i="0">
                          <a:solidFill>
                            <a:srgbClr val="AFAFAF"/>
                          </a:solidFill>
                          <a:effectLst/>
                          <a:latin typeface="Monaco" pitchFamily="2" charset="77"/>
                        </a:rPr>
                        <a:t>4</a:t>
                      </a:r>
                    </a:p>
                    <a:p>
                      <a:pPr algn="r" rtl="0" fontAlgn="base"/>
                      <a:r>
                        <a:rPr lang="en-NG" b="0" i="0">
                          <a:solidFill>
                            <a:srgbClr val="AFAFAF"/>
                          </a:solidFill>
                          <a:effectLst/>
                          <a:latin typeface="Monaco" pitchFamily="2" charset="77"/>
                        </a:rPr>
                        <a:t>5</a:t>
                      </a:r>
                    </a:p>
                    <a:p>
                      <a:pPr algn="r" rtl="0" fontAlgn="base"/>
                      <a:r>
                        <a:rPr lang="en-NG" b="0" i="0">
                          <a:solidFill>
                            <a:srgbClr val="AFAFAF"/>
                          </a:solidFill>
                          <a:effectLst/>
                          <a:latin typeface="Monaco" pitchFamily="2" charset="77"/>
                        </a:rPr>
                        <a:t>6</a:t>
                      </a:r>
                    </a:p>
                    <a:p>
                      <a:pPr algn="r" rtl="0" fontAlgn="base"/>
                      <a:r>
                        <a:rPr lang="en-NG" b="0" i="0">
                          <a:solidFill>
                            <a:srgbClr val="AFAFAF"/>
                          </a:solidFill>
                          <a:effectLst/>
                          <a:latin typeface="Monaco" pitchFamily="2" charset="77"/>
                        </a:rPr>
                        <a:t>7</a:t>
                      </a:r>
                    </a:p>
                    <a:p>
                      <a:pPr algn="r" rtl="0" fontAlgn="base"/>
                      <a:r>
                        <a:rPr lang="en-NG" b="0" i="0">
                          <a:solidFill>
                            <a:srgbClr val="AFAFAF"/>
                          </a:solidFill>
                          <a:effectLst/>
                          <a:latin typeface="Monaco" pitchFamily="2" charset="77"/>
                        </a:rPr>
                        <a:t>8</a:t>
                      </a:r>
                    </a:p>
                    <a:p>
                      <a:pPr algn="r" rtl="0" fontAlgn="base"/>
                      <a:r>
                        <a:rPr lang="en-NG" b="0" i="0">
                          <a:solidFill>
                            <a:srgbClr val="AFAFAF"/>
                          </a:solidFill>
                          <a:effectLst/>
                          <a:latin typeface="Monaco" pitchFamily="2" charset="77"/>
                        </a:rPr>
                        <a:t>9</a:t>
                      </a:r>
                    </a:p>
                    <a:p>
                      <a:pPr algn="r" rtl="0" fontAlgn="base"/>
                      <a:r>
                        <a:rPr lang="en-NG" b="0" i="0">
                          <a:solidFill>
                            <a:srgbClr val="AFAFAF"/>
                          </a:solidFill>
                          <a:effectLst/>
                          <a:latin typeface="Monaco" pitchFamily="2" charset="77"/>
                        </a:rPr>
                        <a:t>10</a:t>
                      </a:r>
                    </a:p>
                    <a:p>
                      <a:pPr algn="r" rtl="0" fontAlgn="base"/>
                      <a:r>
                        <a:rPr lang="en-NG" b="0" i="0">
                          <a:solidFill>
                            <a:srgbClr val="AFAFAF"/>
                          </a:solidFill>
                          <a:effectLst/>
                          <a:latin typeface="Monaco" pitchFamily="2" charset="77"/>
                        </a:rPr>
                        <a:t>11</a:t>
                      </a:r>
                    </a:p>
                    <a:p>
                      <a:pPr algn="r" rtl="0" fontAlgn="base"/>
                      <a:r>
                        <a:rPr lang="en-NG" b="0" i="0">
                          <a:solidFill>
                            <a:srgbClr val="AFAFAF"/>
                          </a:solidFill>
                          <a:effectLst/>
                          <a:latin typeface="Monaco" pitchFamily="2" charset="77"/>
                        </a:rPr>
                        <a:t>12</a:t>
                      </a:r>
                    </a:p>
                    <a:p>
                      <a:pPr algn="r" rtl="0" fontAlgn="base"/>
                      <a:r>
                        <a:rPr lang="en-NG" b="0" i="0">
                          <a:solidFill>
                            <a:srgbClr val="AFAFAF"/>
                          </a:solidFill>
                          <a:effectLst/>
                          <a:latin typeface="Monaco" pitchFamily="2" charset="77"/>
                        </a:rPr>
                        <a:t>13</a:t>
                      </a:r>
                    </a:p>
                    <a:p>
                      <a:pPr algn="r" rtl="0" fontAlgn="base"/>
                      <a:r>
                        <a:rPr lang="en-NG" b="0" i="0">
                          <a:solidFill>
                            <a:srgbClr val="AFAFAF"/>
                          </a:solidFill>
                          <a:effectLst/>
                          <a:latin typeface="Monaco" pitchFamily="2" charset="77"/>
                        </a:rPr>
                        <a:t>14</a:t>
                      </a:r>
                    </a:p>
                  </a:txBody>
                  <a:tcPr marL="0" marR="0" marT="0" marB="0" anchor="ctr">
                    <a:lnL>
                      <a:noFill/>
                    </a:lnL>
                    <a:lnR>
                      <a:noFill/>
                    </a:lnR>
                    <a:lnT>
                      <a:noFill/>
                    </a:lnT>
                    <a:lnB>
                      <a:noFill/>
                    </a:lnB>
                  </a:tcPr>
                </a:tc>
                <a:tc>
                  <a:txBody>
                    <a:bodyPr/>
                    <a:lstStyle/>
                    <a:p>
                      <a:pPr algn="l" rtl="0" fontAlgn="base"/>
                      <a:r>
                        <a:rPr lang="en-GB" b="0" i="0" dirty="0">
                          <a:effectLst/>
                          <a:latin typeface="Monaco" pitchFamily="2" charset="77"/>
                        </a:rPr>
                        <a:t>//abstract parent class </a:t>
                      </a:r>
                    </a:p>
                    <a:p>
                      <a:pPr algn="l" rtl="0" fontAlgn="base"/>
                      <a:r>
                        <a:rPr lang="en-GB" b="0" i="0" dirty="0">
                          <a:effectLst/>
                          <a:latin typeface="Monaco" pitchFamily="2" charset="77"/>
                        </a:rPr>
                        <a:t>        Abstract class animal {</a:t>
                      </a:r>
                    </a:p>
                    <a:p>
                      <a:pPr algn="l" rtl="0" fontAlgn="base"/>
                      <a:r>
                        <a:rPr lang="en-GB" b="0" i="0" dirty="0">
                          <a:effectLst/>
                          <a:latin typeface="Monaco" pitchFamily="2" charset="77"/>
                        </a:rPr>
                        <a:t>         //abstract method </a:t>
                      </a:r>
                    </a:p>
                    <a:p>
                      <a:pPr algn="l" rtl="0" fontAlgn="base"/>
                      <a:r>
                        <a:rPr lang="en-GB" b="0" i="0" dirty="0">
                          <a:effectLst/>
                          <a:latin typeface="Monaco" pitchFamily="2" charset="77"/>
                        </a:rPr>
                        <a:t>      public abstract void sound ( ) ;</a:t>
                      </a:r>
                    </a:p>
                    <a:p>
                      <a:pPr algn="l" rtl="0" fontAlgn="base"/>
                      <a:r>
                        <a:rPr lang="en-GB" b="0" i="0" dirty="0">
                          <a:effectLst/>
                          <a:latin typeface="Monaco" pitchFamily="2" charset="77"/>
                        </a:rPr>
                        <a:t>         }</a:t>
                      </a:r>
                    </a:p>
                    <a:p>
                      <a:pPr algn="l" rtl="0" fontAlgn="base"/>
                      <a:r>
                        <a:rPr lang="en-GB" b="0" i="0" dirty="0">
                          <a:effectLst/>
                          <a:latin typeface="Monaco" pitchFamily="2" charset="77"/>
                        </a:rPr>
                        <a:t>     Public class lion extends animal {</a:t>
                      </a:r>
                    </a:p>
                    <a:p>
                      <a:pPr algn="l" rtl="0" fontAlgn="base"/>
                      <a:r>
                        <a:rPr lang="en-GB" b="0" i="0" dirty="0">
                          <a:effectLst/>
                          <a:latin typeface="Monaco" pitchFamily="2" charset="77"/>
                        </a:rPr>
                        <a:t>      Public void sound ( ) {</a:t>
                      </a:r>
                    </a:p>
                    <a:p>
                      <a:pPr algn="l" rtl="0" fontAlgn="base"/>
                      <a:r>
                        <a:rPr lang="en-GB" b="0" i="0" dirty="0" err="1">
                          <a:effectLst/>
                          <a:latin typeface="Monaco" pitchFamily="2" charset="77"/>
                        </a:rPr>
                        <a:t>System.out.println</a:t>
                      </a:r>
                      <a:r>
                        <a:rPr lang="en-GB" b="0" i="0" dirty="0">
                          <a:effectLst/>
                          <a:latin typeface="Monaco" pitchFamily="2" charset="77"/>
                        </a:rPr>
                        <a:t> (“ roar “ );</a:t>
                      </a:r>
                    </a:p>
                    <a:p>
                      <a:pPr algn="l" rtl="0" fontAlgn="base"/>
                      <a:r>
                        <a:rPr lang="en-GB" b="0" i="0" dirty="0">
                          <a:effectLst/>
                          <a:latin typeface="Monaco" pitchFamily="2" charset="77"/>
                        </a:rPr>
                        <a:t>}</a:t>
                      </a:r>
                    </a:p>
                    <a:p>
                      <a:pPr algn="l" rtl="0" fontAlgn="base"/>
                      <a:r>
                        <a:rPr lang="en-GB" b="0" i="0" dirty="0">
                          <a:effectLst/>
                          <a:latin typeface="Monaco" pitchFamily="2" charset="77"/>
                        </a:rPr>
                        <a:t>public Static void main ( String </a:t>
                      </a:r>
                      <a:r>
                        <a:rPr lang="en-GB" b="0" i="0" dirty="0" err="1">
                          <a:effectLst/>
                          <a:latin typeface="Monaco" pitchFamily="2" charset="77"/>
                        </a:rPr>
                        <a:t>args</a:t>
                      </a:r>
                      <a:r>
                        <a:rPr lang="en-GB" b="0" i="0" dirty="0">
                          <a:effectLst/>
                          <a:latin typeface="Monaco" pitchFamily="2" charset="77"/>
                        </a:rPr>
                        <a:t> [ ] ) {</a:t>
                      </a:r>
                    </a:p>
                    <a:p>
                      <a:pPr algn="l" rtl="0" fontAlgn="base"/>
                      <a:r>
                        <a:rPr lang="en-GB" b="0" i="0" dirty="0">
                          <a:effectLst/>
                          <a:latin typeface="Monaco" pitchFamily="2" charset="77"/>
                        </a:rPr>
                        <a:t> animal </a:t>
                      </a:r>
                      <a:r>
                        <a:rPr lang="en-GB" b="0" i="0" dirty="0" err="1">
                          <a:effectLst/>
                          <a:latin typeface="Monaco" pitchFamily="2" charset="77"/>
                        </a:rPr>
                        <a:t>obj</a:t>
                      </a:r>
                      <a:r>
                        <a:rPr lang="en-GB" b="0" i="0" dirty="0">
                          <a:effectLst/>
                          <a:latin typeface="Monaco" pitchFamily="2" charset="77"/>
                        </a:rPr>
                        <a:t> = new lion ( );</a:t>
                      </a:r>
                    </a:p>
                    <a:p>
                      <a:pPr algn="l" rtl="0" fontAlgn="base"/>
                      <a:r>
                        <a:rPr lang="en-GB" b="0" i="0" dirty="0">
                          <a:effectLst/>
                          <a:latin typeface="Monaco" pitchFamily="2" charset="77"/>
                        </a:rPr>
                        <a:t>obj. sound ();</a:t>
                      </a:r>
                    </a:p>
                    <a:p>
                      <a:pPr algn="l" rtl="0" fontAlgn="base"/>
                      <a:r>
                        <a:rPr lang="en-GB" b="0" i="0" dirty="0">
                          <a:effectLst/>
                          <a:latin typeface="Monaco" pitchFamily="2" charset="77"/>
                        </a:rPr>
                        <a:t>}</a:t>
                      </a:r>
                    </a:p>
                    <a:p>
                      <a:pPr algn="l" rtl="0" fontAlgn="base"/>
                      <a:r>
                        <a:rPr lang="en-GB"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4270551781"/>
                  </a:ext>
                </a:extLst>
              </a:tr>
            </a:tbl>
          </a:graphicData>
        </a:graphic>
      </p:graphicFrame>
      <p:sp>
        <p:nvSpPr>
          <p:cNvPr id="3" name="Rectangle 2">
            <a:extLst>
              <a:ext uri="{FF2B5EF4-FFF2-40B4-BE49-F238E27FC236}">
                <a16:creationId xmlns:a16="http://schemas.microsoft.com/office/drawing/2014/main" id="{4F81F4A5-9B43-0BDB-7B12-3AE0B8C71F3D}"/>
              </a:ext>
            </a:extLst>
          </p:cNvPr>
          <p:cNvSpPr>
            <a:spLocks noChangeArrowheads="1"/>
          </p:cNvSpPr>
          <p:nvPr/>
        </p:nvSpPr>
        <p:spPr bwMode="auto">
          <a:xfrm>
            <a:off x="427511" y="5210207"/>
            <a:ext cx="12184145" cy="40011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0" u="none" strike="noStrike" cap="none" normalizeH="0" baseline="0" dirty="0">
                <a:ln>
                  <a:noFill/>
                </a:ln>
                <a:solidFill>
                  <a:srgbClr val="444444"/>
                </a:solidFill>
                <a:effectLst/>
                <a:latin typeface="Inter"/>
              </a:rPr>
              <a:t>Output: </a:t>
            </a:r>
            <a:br>
              <a:rPr kumimoji="0" lang="en-NG" altLang="en-NG" sz="1300" b="0" i="0" u="none" strike="noStrike" cap="none" normalizeH="0" baseline="0" dirty="0">
                <a:ln>
                  <a:noFill/>
                </a:ln>
                <a:solidFill>
                  <a:srgbClr val="444444"/>
                </a:solidFill>
                <a:effectLst/>
                <a:latin typeface="Inter"/>
              </a:rPr>
            </a:br>
            <a:r>
              <a:rPr kumimoji="0" lang="en-NG" altLang="en-NG" sz="1300" b="0" i="0" u="none" strike="noStrike" cap="none" normalizeH="0" baseline="0" dirty="0">
                <a:ln>
                  <a:noFill/>
                </a:ln>
                <a:solidFill>
                  <a:srgbClr val="444444"/>
                </a:solidFill>
                <a:effectLst/>
                <a:latin typeface="Inter"/>
              </a:rPr>
              <a:t>Roar</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980BFB9D-C787-5E0D-BA93-593EBA7DC044}"/>
              </a:ext>
            </a:extLst>
          </p:cNvPr>
          <p:cNvSpPr txBox="1"/>
          <p:nvPr/>
        </p:nvSpPr>
        <p:spPr>
          <a:xfrm>
            <a:off x="427511" y="165656"/>
            <a:ext cx="6305796"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800" b="1" i="0" u="none" strike="noStrike" cap="none" normalizeH="0" baseline="0" dirty="0">
                <a:ln>
                  <a:noFill/>
                </a:ln>
                <a:solidFill>
                  <a:srgbClr val="444444"/>
                </a:solidFill>
                <a:effectLst/>
                <a:latin typeface="Inter"/>
              </a:rPr>
              <a:t>Abstract class example:</a:t>
            </a:r>
            <a:endParaRPr kumimoji="0" lang="en-NG" altLang="en-NG" sz="11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187508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8D04B0-7B90-EEFC-9992-DB2D5C6CBB87}"/>
              </a:ext>
            </a:extLst>
          </p:cNvPr>
          <p:cNvSpPr txBox="1"/>
          <p:nvPr/>
        </p:nvSpPr>
        <p:spPr>
          <a:xfrm>
            <a:off x="3048990" y="1169812"/>
            <a:ext cx="6097978" cy="584775"/>
          </a:xfrm>
          <a:prstGeom prst="rect">
            <a:avLst/>
          </a:prstGeom>
          <a:noFill/>
        </p:spPr>
        <p:txBody>
          <a:bodyPr wrap="square">
            <a:spAutoFit/>
          </a:bodyPr>
          <a:lstStyle/>
          <a:p>
            <a:pPr algn="l" fontAlgn="base">
              <a:buFont typeface="Arial" panose="020B0604020202020204" pitchFamily="34" charset="0"/>
              <a:buChar char="•"/>
            </a:pPr>
            <a:r>
              <a:rPr lang="en-GB" sz="3200" b="0" i="0" u="none" strike="noStrike" dirty="0">
                <a:solidFill>
                  <a:srgbClr val="444444"/>
                </a:solidFill>
                <a:effectLst/>
                <a:latin typeface="Inter"/>
              </a:rPr>
              <a:t>What is Inheritance?</a:t>
            </a:r>
            <a:endParaRPr lang="en-GB" sz="3200" b="0" i="0" dirty="0">
              <a:solidFill>
                <a:srgbClr val="444444"/>
              </a:solidFill>
              <a:effectLst/>
              <a:latin typeface="Inter"/>
            </a:endParaRPr>
          </a:p>
        </p:txBody>
      </p:sp>
    </p:spTree>
    <p:extLst>
      <p:ext uri="{BB962C8B-B14F-4D97-AF65-F5344CB8AC3E}">
        <p14:creationId xmlns:p14="http://schemas.microsoft.com/office/powerpoint/2010/main" val="15003706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3BB6D0-0E70-3209-1C59-6BDEEBE6FA45}"/>
              </a:ext>
            </a:extLst>
          </p:cNvPr>
          <p:cNvSpPr txBox="1"/>
          <p:nvPr/>
        </p:nvSpPr>
        <p:spPr>
          <a:xfrm>
            <a:off x="380010" y="439617"/>
            <a:ext cx="8300852" cy="3970318"/>
          </a:xfrm>
          <a:prstGeom prst="rect">
            <a:avLst/>
          </a:prstGeom>
          <a:noFill/>
        </p:spPr>
        <p:txBody>
          <a:bodyPr wrap="square">
            <a:spAutoFit/>
          </a:bodyPr>
          <a:lstStyle/>
          <a:p>
            <a:pPr algn="l" fontAlgn="base"/>
            <a:r>
              <a:rPr lang="en-GB" b="0" i="0" dirty="0">
                <a:solidFill>
                  <a:srgbClr val="444444"/>
                </a:solidFill>
                <a:effectLst/>
                <a:latin typeface="Inter"/>
              </a:rPr>
              <a:t>Inheritance is a method in which one object acquires/inherits another object’s properties, and inheritance also supports hierarchical classification. The idea behind this is that we can create new classes built on existing classes, i.e., when you inherit from an existing class, we can reuse methods and fields of the parent class. Inheritance represents the parent-child relationship. To know more about this concept check the </a:t>
            </a:r>
            <a:r>
              <a:rPr lang="en-GB" b="0" i="0" u="none" strike="noStrike" dirty="0">
                <a:solidFill>
                  <a:srgbClr val="444444"/>
                </a:solidFill>
                <a:effectLst/>
                <a:latin typeface="Inter"/>
                <a:hlinkClick r:id="rId2"/>
              </a:rPr>
              <a:t>free inheritance in java course</a:t>
            </a:r>
            <a:r>
              <a:rPr lang="en-GB" b="0" i="0" dirty="0">
                <a:solidFill>
                  <a:srgbClr val="444444"/>
                </a:solidFill>
                <a:effectLst/>
                <a:latin typeface="Inter"/>
              </a:rPr>
              <a:t>.</a:t>
            </a:r>
          </a:p>
          <a:p>
            <a:pPr algn="l" fontAlgn="base"/>
            <a:r>
              <a:rPr lang="en-GB" b="0" i="0" dirty="0">
                <a:solidFill>
                  <a:srgbClr val="444444"/>
                </a:solidFill>
                <a:effectLst/>
                <a:latin typeface="Inter"/>
              </a:rPr>
              <a:t>For example, a whale is a part of the classification of marine animals, which is part of class mammal, which is under that class of animal. We use hierarchical classification, i.e., top-down classification. If we want to describe a more specific class of animals such as mammals, they would have more specific attributes such as teeth; cold-blooded, warm-blooded, etc. This comes under the subclass of animals whereas animals come under the superclass. The subclass is a class which inherits properties of the superclass. This is also called a derived class. A superclass is a base class or parental class from which a subclass inherits properties.</a:t>
            </a:r>
          </a:p>
        </p:txBody>
      </p:sp>
    </p:spTree>
    <p:extLst>
      <p:ext uri="{BB962C8B-B14F-4D97-AF65-F5344CB8AC3E}">
        <p14:creationId xmlns:p14="http://schemas.microsoft.com/office/powerpoint/2010/main" val="35233798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C1AD1E0-3B87-EEF4-2A52-D829D9FDC2B6}"/>
              </a:ext>
            </a:extLst>
          </p:cNvPr>
          <p:cNvSpPr txBox="1"/>
          <p:nvPr/>
        </p:nvSpPr>
        <p:spPr>
          <a:xfrm>
            <a:off x="356260" y="419456"/>
            <a:ext cx="8110845" cy="6001643"/>
          </a:xfrm>
          <a:prstGeom prst="rect">
            <a:avLst/>
          </a:prstGeom>
          <a:noFill/>
        </p:spPr>
        <p:txBody>
          <a:bodyPr wrap="square">
            <a:spAutoFit/>
          </a:bodyPr>
          <a:lstStyle/>
          <a:p>
            <a:pPr algn="l" fontAlgn="base"/>
            <a:r>
              <a:rPr lang="en-GB" sz="3200" b="0" i="0" dirty="0">
                <a:solidFill>
                  <a:srgbClr val="444444"/>
                </a:solidFill>
                <a:effectLst/>
                <a:latin typeface="Inter"/>
              </a:rPr>
              <a:t>There are five types of inheritance single, multilevel, multiple, hybrid and hierarchical. </a:t>
            </a:r>
          </a:p>
          <a:p>
            <a:pPr algn="l" fontAlgn="base">
              <a:buFont typeface="Arial" panose="020B0604020202020204" pitchFamily="34" charset="0"/>
              <a:buChar char="•"/>
            </a:pPr>
            <a:r>
              <a:rPr lang="en-GB" sz="3200" b="1" i="0" dirty="0">
                <a:solidFill>
                  <a:srgbClr val="444444"/>
                </a:solidFill>
                <a:effectLst/>
                <a:latin typeface="Inter"/>
              </a:rPr>
              <a:t>Single level  </a:t>
            </a:r>
            <a:endParaRPr lang="en-GB" sz="3200" b="0" i="0" dirty="0">
              <a:solidFill>
                <a:srgbClr val="444444"/>
              </a:solidFill>
              <a:effectLst/>
              <a:latin typeface="Inter"/>
            </a:endParaRPr>
          </a:p>
          <a:p>
            <a:pPr algn="l" fontAlgn="base"/>
            <a:r>
              <a:rPr lang="en-GB" sz="3200" b="0" i="0" dirty="0">
                <a:solidFill>
                  <a:srgbClr val="444444"/>
                </a:solidFill>
                <a:effectLst/>
                <a:latin typeface="Inter"/>
              </a:rPr>
              <a:t>In this one class i.e., the derived class inherits properties from its parental class.  This enables code reusability and also adds new features to the code. Example: class b inherits properties from class a.</a:t>
            </a:r>
          </a:p>
          <a:p>
            <a:pPr algn="l" fontAlgn="base"/>
            <a:r>
              <a:rPr lang="en-GB" sz="3200" b="0" i="0" dirty="0">
                <a:solidFill>
                  <a:srgbClr val="444444"/>
                </a:solidFill>
                <a:effectLst/>
                <a:latin typeface="Inter"/>
              </a:rPr>
              <a:t>Class A is the base or parental class and class b is the derived class.</a:t>
            </a:r>
          </a:p>
          <a:p>
            <a:br>
              <a:rPr lang="en-GB" sz="3200" dirty="0"/>
            </a:br>
            <a:endParaRPr lang="en-NG" sz="3200" dirty="0"/>
          </a:p>
        </p:txBody>
      </p:sp>
    </p:spTree>
    <p:extLst>
      <p:ext uri="{BB962C8B-B14F-4D97-AF65-F5344CB8AC3E}">
        <p14:creationId xmlns:p14="http://schemas.microsoft.com/office/powerpoint/2010/main" val="37970373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FA45265A-3BC8-3708-7FBA-C04FD3F6C9CE}"/>
              </a:ext>
            </a:extLst>
          </p:cNvPr>
          <p:cNvGraphicFramePr>
            <a:graphicFrameLocks noGrp="1"/>
          </p:cNvGraphicFramePr>
          <p:nvPr>
            <p:extLst>
              <p:ext uri="{D42A27DB-BD31-4B8C-83A1-F6EECF244321}">
                <p14:modId xmlns:p14="http://schemas.microsoft.com/office/powerpoint/2010/main" val="1106696759"/>
              </p:ext>
            </p:extLst>
          </p:nvPr>
        </p:nvGraphicFramePr>
        <p:xfrm>
          <a:off x="443509" y="2173941"/>
          <a:ext cx="6856209" cy="1645920"/>
        </p:xfrm>
        <a:graphic>
          <a:graphicData uri="http://schemas.openxmlformats.org/drawingml/2006/table">
            <a:tbl>
              <a:tblPr/>
              <a:tblGrid>
                <a:gridCol w="388658">
                  <a:extLst>
                    <a:ext uri="{9D8B030D-6E8A-4147-A177-3AD203B41FA5}">
                      <a16:colId xmlns:a16="http://schemas.microsoft.com/office/drawing/2014/main" val="776591277"/>
                    </a:ext>
                  </a:extLst>
                </a:gridCol>
                <a:gridCol w="6467551">
                  <a:extLst>
                    <a:ext uri="{9D8B030D-6E8A-4147-A177-3AD203B41FA5}">
                      <a16:colId xmlns:a16="http://schemas.microsoft.com/office/drawing/2014/main" val="4010968937"/>
                    </a:ext>
                  </a:extLst>
                </a:gridCol>
              </a:tblGrid>
              <a:tr h="0">
                <a:tc>
                  <a:txBody>
                    <a:bodyPr/>
                    <a:lstStyle/>
                    <a:p>
                      <a:pPr algn="r" rtl="0" fontAlgn="base"/>
                      <a:r>
                        <a:rPr lang="en-NG" b="0" i="0">
                          <a:solidFill>
                            <a:srgbClr val="AFAFAF"/>
                          </a:solidFill>
                          <a:effectLst/>
                          <a:latin typeface="Monaco" pitchFamily="2" charset="77"/>
                        </a:rPr>
                        <a:t>1</a:t>
                      </a:r>
                    </a:p>
                    <a:p>
                      <a:pPr algn="r" rtl="0" fontAlgn="base"/>
                      <a:r>
                        <a:rPr lang="en-NG" b="0" i="0">
                          <a:solidFill>
                            <a:srgbClr val="AFAFAF"/>
                          </a:solidFill>
                          <a:effectLst/>
                          <a:latin typeface="Monaco" pitchFamily="2" charset="77"/>
                        </a:rPr>
                        <a:t>2</a:t>
                      </a:r>
                    </a:p>
                    <a:p>
                      <a:pPr algn="r" rtl="0" fontAlgn="base"/>
                      <a:r>
                        <a:rPr lang="en-NG" b="0" i="0">
                          <a:solidFill>
                            <a:srgbClr val="AFAFAF"/>
                          </a:solidFill>
                          <a:effectLst/>
                          <a:latin typeface="Monaco" pitchFamily="2" charset="77"/>
                        </a:rPr>
                        <a:t>3</a:t>
                      </a:r>
                    </a:p>
                    <a:p>
                      <a:pPr algn="r" rtl="0" fontAlgn="base"/>
                      <a:r>
                        <a:rPr lang="en-NG" b="0" i="0">
                          <a:solidFill>
                            <a:srgbClr val="AFAFAF"/>
                          </a:solidFill>
                          <a:effectLst/>
                          <a:latin typeface="Monaco" pitchFamily="2" charset="77"/>
                        </a:rPr>
                        <a:t>4</a:t>
                      </a:r>
                    </a:p>
                    <a:p>
                      <a:pPr algn="r" rtl="0" fontAlgn="base"/>
                      <a:r>
                        <a:rPr lang="en-NG" b="0" i="0">
                          <a:solidFill>
                            <a:srgbClr val="AFAFAF"/>
                          </a:solidFill>
                          <a:effectLst/>
                          <a:latin typeface="Monaco" pitchFamily="2" charset="77"/>
                        </a:rPr>
                        <a:t>5</a:t>
                      </a:r>
                    </a:p>
                    <a:p>
                      <a:pPr algn="r" rtl="0" fontAlgn="base"/>
                      <a:r>
                        <a:rPr lang="en-NG" b="0" i="0">
                          <a:solidFill>
                            <a:srgbClr val="AFAFAF"/>
                          </a:solidFill>
                          <a:effectLst/>
                          <a:latin typeface="Monaco" pitchFamily="2" charset="77"/>
                        </a:rPr>
                        <a:t>6</a:t>
                      </a:r>
                    </a:p>
                  </a:txBody>
                  <a:tcPr marL="0" marR="0" marT="0" marB="0" anchor="ctr">
                    <a:lnL>
                      <a:noFill/>
                    </a:lnL>
                    <a:lnR>
                      <a:noFill/>
                    </a:lnR>
                    <a:lnT>
                      <a:noFill/>
                    </a:lnT>
                    <a:lnB>
                      <a:noFill/>
                    </a:lnB>
                  </a:tcPr>
                </a:tc>
                <a:tc>
                  <a:txBody>
                    <a:bodyPr/>
                    <a:lstStyle/>
                    <a:p>
                      <a:pPr algn="l" rtl="0" fontAlgn="base"/>
                      <a:r>
                        <a:rPr lang="en-GB" b="0" i="0" dirty="0">
                          <a:effectLst/>
                          <a:latin typeface="Monaco" pitchFamily="2" charset="77"/>
                        </a:rPr>
                        <a:t>Class a {</a:t>
                      </a:r>
                    </a:p>
                    <a:p>
                      <a:pPr algn="l" rtl="0" fontAlgn="base"/>
                      <a:r>
                        <a:rPr lang="en-GB" b="0" i="0" dirty="0">
                          <a:effectLst/>
                          <a:latin typeface="Monaco" pitchFamily="2" charset="77"/>
                        </a:rPr>
                        <a:t>…</a:t>
                      </a:r>
                    </a:p>
                    <a:p>
                      <a:pPr algn="l" rtl="0" fontAlgn="base"/>
                      <a:r>
                        <a:rPr lang="en-GB" b="0" i="0" dirty="0">
                          <a:effectLst/>
                          <a:latin typeface="Monaco" pitchFamily="2" charset="77"/>
                        </a:rPr>
                        <a:t>}</a:t>
                      </a:r>
                    </a:p>
                    <a:p>
                      <a:pPr algn="l" rtl="0" fontAlgn="base"/>
                      <a:r>
                        <a:rPr lang="en-GB" b="0" i="0" dirty="0">
                          <a:effectLst/>
                          <a:latin typeface="Monaco" pitchFamily="2" charset="77"/>
                        </a:rPr>
                        <a:t>Class b extends class a {</a:t>
                      </a:r>
                    </a:p>
                    <a:p>
                      <a:pPr algn="l" rtl="0" fontAlgn="base"/>
                      <a:r>
                        <a:rPr lang="en-GB" b="0" i="0" dirty="0">
                          <a:effectLst/>
                          <a:latin typeface="Monaco" pitchFamily="2" charset="77"/>
                        </a:rPr>
                        <a:t>…</a:t>
                      </a:r>
                    </a:p>
                    <a:p>
                      <a:pPr algn="l" rtl="0" fontAlgn="base"/>
                      <a:r>
                        <a:rPr lang="en-GB"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4229097267"/>
                  </a:ext>
                </a:extLst>
              </a:tr>
            </a:tbl>
          </a:graphicData>
        </a:graphic>
      </p:graphicFrame>
      <p:sp>
        <p:nvSpPr>
          <p:cNvPr id="5" name="TextBox 4">
            <a:extLst>
              <a:ext uri="{FF2B5EF4-FFF2-40B4-BE49-F238E27FC236}">
                <a16:creationId xmlns:a16="http://schemas.microsoft.com/office/drawing/2014/main" id="{58A31888-D36B-2EF1-7367-9E3F8F49BF75}"/>
              </a:ext>
            </a:extLst>
          </p:cNvPr>
          <p:cNvSpPr txBox="1"/>
          <p:nvPr/>
        </p:nvSpPr>
        <p:spPr>
          <a:xfrm>
            <a:off x="320635" y="324177"/>
            <a:ext cx="6103916" cy="1477328"/>
          </a:xfrm>
          <a:prstGeom prst="rect">
            <a:avLst/>
          </a:prstGeom>
          <a:noFill/>
        </p:spPr>
        <p:txBody>
          <a:bodyPr wrap="square">
            <a:spAutoFit/>
          </a:bodyPr>
          <a:lstStyle/>
          <a:p>
            <a:pPr algn="l" fontAlgn="base">
              <a:buFont typeface="Arial" panose="020B0604020202020204" pitchFamily="34" charset="0"/>
              <a:buChar char="•"/>
            </a:pPr>
            <a:r>
              <a:rPr lang="en-GB" b="1" i="0" dirty="0">
                <a:solidFill>
                  <a:srgbClr val="444444"/>
                </a:solidFill>
                <a:effectLst/>
                <a:latin typeface="Inter"/>
              </a:rPr>
              <a:t>Single level  </a:t>
            </a:r>
            <a:endParaRPr lang="en-GB" b="0" i="0" dirty="0">
              <a:solidFill>
                <a:srgbClr val="444444"/>
              </a:solidFill>
              <a:effectLst/>
              <a:latin typeface="Inter"/>
            </a:endParaRPr>
          </a:p>
          <a:p>
            <a:pPr algn="l" fontAlgn="base"/>
            <a:r>
              <a:rPr lang="en-GB" b="0" i="0" dirty="0">
                <a:solidFill>
                  <a:srgbClr val="444444"/>
                </a:solidFill>
                <a:effectLst/>
                <a:latin typeface="Inter"/>
              </a:rPr>
              <a:t>In this one class i.e., the derived class inherits properties from its parental class.  This enables code reusability and also adds new features to the code. Example: class b inherits properties from class a.</a:t>
            </a:r>
          </a:p>
        </p:txBody>
      </p:sp>
    </p:spTree>
    <p:extLst>
      <p:ext uri="{BB962C8B-B14F-4D97-AF65-F5344CB8AC3E}">
        <p14:creationId xmlns:p14="http://schemas.microsoft.com/office/powerpoint/2010/main" val="4592763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A2878A5-5CE9-0256-8046-B186504A1E99}"/>
              </a:ext>
            </a:extLst>
          </p:cNvPr>
          <p:cNvPicPr>
            <a:picLocks noChangeAspect="1"/>
          </p:cNvPicPr>
          <p:nvPr/>
        </p:nvPicPr>
        <p:blipFill>
          <a:blip r:embed="rId2"/>
          <a:stretch>
            <a:fillRect/>
          </a:stretch>
        </p:blipFill>
        <p:spPr>
          <a:xfrm>
            <a:off x="138629" y="600193"/>
            <a:ext cx="11849992" cy="3553165"/>
          </a:xfrm>
          <a:prstGeom prst="rect">
            <a:avLst/>
          </a:prstGeom>
        </p:spPr>
      </p:pic>
    </p:spTree>
    <p:extLst>
      <p:ext uri="{BB962C8B-B14F-4D97-AF65-F5344CB8AC3E}">
        <p14:creationId xmlns:p14="http://schemas.microsoft.com/office/powerpoint/2010/main" val="31027522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C54A05-ACB2-23E4-8FDA-2C087AE2A94B}"/>
              </a:ext>
            </a:extLst>
          </p:cNvPr>
          <p:cNvSpPr txBox="1"/>
          <p:nvPr/>
        </p:nvSpPr>
        <p:spPr>
          <a:xfrm>
            <a:off x="344385" y="328182"/>
            <a:ext cx="6103916" cy="1754326"/>
          </a:xfrm>
          <a:prstGeom prst="rect">
            <a:avLst/>
          </a:prstGeom>
          <a:noFill/>
        </p:spPr>
        <p:txBody>
          <a:bodyPr wrap="square">
            <a:spAutoFit/>
          </a:bodyPr>
          <a:lstStyle/>
          <a:p>
            <a:pPr algn="l" fontAlgn="base">
              <a:buFont typeface="Arial" panose="020B0604020202020204" pitchFamily="34" charset="0"/>
              <a:buChar char="•"/>
            </a:pPr>
            <a:r>
              <a:rPr lang="en-GB" b="1" i="0" dirty="0">
                <a:solidFill>
                  <a:srgbClr val="444444"/>
                </a:solidFill>
                <a:effectLst/>
                <a:latin typeface="Inter"/>
              </a:rPr>
              <a:t>Multilevel</a:t>
            </a:r>
            <a:endParaRPr lang="en-GB" b="0" i="0" dirty="0">
              <a:solidFill>
                <a:srgbClr val="444444"/>
              </a:solidFill>
              <a:effectLst/>
              <a:latin typeface="Inter"/>
            </a:endParaRPr>
          </a:p>
          <a:p>
            <a:pPr algn="l" fontAlgn="base"/>
            <a:r>
              <a:rPr lang="en-GB" b="0" i="0" dirty="0">
                <a:solidFill>
                  <a:srgbClr val="444444"/>
                </a:solidFill>
                <a:effectLst/>
                <a:latin typeface="Inter"/>
              </a:rPr>
              <a:t>This one class is derived from another class which is also derived from another class i.e., this class has more than one parental class, hence it is called multilevel inheritance.</a:t>
            </a:r>
          </a:p>
          <a:p>
            <a:br>
              <a:rPr lang="en-GB" dirty="0"/>
            </a:br>
            <a:endParaRPr lang="en-NG" dirty="0"/>
          </a:p>
        </p:txBody>
      </p:sp>
      <p:graphicFrame>
        <p:nvGraphicFramePr>
          <p:cNvPr id="4" name="Table 3">
            <a:extLst>
              <a:ext uri="{FF2B5EF4-FFF2-40B4-BE49-F238E27FC236}">
                <a16:creationId xmlns:a16="http://schemas.microsoft.com/office/drawing/2014/main" id="{F58B6183-311C-DC50-B444-349A9FF2AD79}"/>
              </a:ext>
            </a:extLst>
          </p:cNvPr>
          <p:cNvGraphicFramePr>
            <a:graphicFrameLocks noGrp="1"/>
          </p:cNvGraphicFramePr>
          <p:nvPr>
            <p:extLst>
              <p:ext uri="{D42A27DB-BD31-4B8C-83A1-F6EECF244321}">
                <p14:modId xmlns:p14="http://schemas.microsoft.com/office/powerpoint/2010/main" val="2586403206"/>
              </p:ext>
            </p:extLst>
          </p:nvPr>
        </p:nvGraphicFramePr>
        <p:xfrm>
          <a:off x="253403" y="2602394"/>
          <a:ext cx="6856209" cy="2468880"/>
        </p:xfrm>
        <a:graphic>
          <a:graphicData uri="http://schemas.openxmlformats.org/drawingml/2006/table">
            <a:tbl>
              <a:tblPr/>
              <a:tblGrid>
                <a:gridCol w="388658">
                  <a:extLst>
                    <a:ext uri="{9D8B030D-6E8A-4147-A177-3AD203B41FA5}">
                      <a16:colId xmlns:a16="http://schemas.microsoft.com/office/drawing/2014/main" val="1452865030"/>
                    </a:ext>
                  </a:extLst>
                </a:gridCol>
                <a:gridCol w="6467551">
                  <a:extLst>
                    <a:ext uri="{9D8B030D-6E8A-4147-A177-3AD203B41FA5}">
                      <a16:colId xmlns:a16="http://schemas.microsoft.com/office/drawing/2014/main" val="4170551256"/>
                    </a:ext>
                  </a:extLst>
                </a:gridCol>
              </a:tblGrid>
              <a:tr h="0">
                <a:tc>
                  <a:txBody>
                    <a:bodyPr/>
                    <a:lstStyle/>
                    <a:p>
                      <a:pPr algn="r" rtl="0" fontAlgn="base"/>
                      <a:r>
                        <a:rPr lang="en-NG" b="0" i="0">
                          <a:solidFill>
                            <a:srgbClr val="AFAFAF"/>
                          </a:solidFill>
                          <a:effectLst/>
                          <a:latin typeface="Monaco" pitchFamily="2" charset="77"/>
                        </a:rPr>
                        <a:t>1</a:t>
                      </a:r>
                    </a:p>
                    <a:p>
                      <a:pPr algn="r" rtl="0" fontAlgn="base"/>
                      <a:r>
                        <a:rPr lang="en-NG" b="0" i="0">
                          <a:solidFill>
                            <a:srgbClr val="AFAFAF"/>
                          </a:solidFill>
                          <a:effectLst/>
                          <a:latin typeface="Monaco" pitchFamily="2" charset="77"/>
                        </a:rPr>
                        <a:t>2</a:t>
                      </a:r>
                    </a:p>
                    <a:p>
                      <a:pPr algn="r" rtl="0" fontAlgn="base"/>
                      <a:r>
                        <a:rPr lang="en-NG" b="0" i="0">
                          <a:solidFill>
                            <a:srgbClr val="AFAFAF"/>
                          </a:solidFill>
                          <a:effectLst/>
                          <a:latin typeface="Monaco" pitchFamily="2" charset="77"/>
                        </a:rPr>
                        <a:t>3</a:t>
                      </a:r>
                    </a:p>
                    <a:p>
                      <a:pPr algn="r" rtl="0" fontAlgn="base"/>
                      <a:r>
                        <a:rPr lang="en-NG" b="0" i="0">
                          <a:solidFill>
                            <a:srgbClr val="AFAFAF"/>
                          </a:solidFill>
                          <a:effectLst/>
                          <a:latin typeface="Monaco" pitchFamily="2" charset="77"/>
                        </a:rPr>
                        <a:t>4</a:t>
                      </a:r>
                    </a:p>
                    <a:p>
                      <a:pPr algn="r" rtl="0" fontAlgn="base"/>
                      <a:r>
                        <a:rPr lang="en-NG" b="0" i="0">
                          <a:solidFill>
                            <a:srgbClr val="AFAFAF"/>
                          </a:solidFill>
                          <a:effectLst/>
                          <a:latin typeface="Monaco" pitchFamily="2" charset="77"/>
                        </a:rPr>
                        <a:t>5</a:t>
                      </a:r>
                    </a:p>
                    <a:p>
                      <a:pPr algn="r" rtl="0" fontAlgn="base"/>
                      <a:r>
                        <a:rPr lang="en-NG" b="0" i="0">
                          <a:solidFill>
                            <a:srgbClr val="AFAFAF"/>
                          </a:solidFill>
                          <a:effectLst/>
                          <a:latin typeface="Monaco" pitchFamily="2" charset="77"/>
                        </a:rPr>
                        <a:t>6</a:t>
                      </a:r>
                    </a:p>
                    <a:p>
                      <a:pPr algn="r" rtl="0" fontAlgn="base"/>
                      <a:r>
                        <a:rPr lang="en-NG" b="0" i="0">
                          <a:solidFill>
                            <a:srgbClr val="AFAFAF"/>
                          </a:solidFill>
                          <a:effectLst/>
                          <a:latin typeface="Monaco" pitchFamily="2" charset="77"/>
                        </a:rPr>
                        <a:t>7</a:t>
                      </a:r>
                    </a:p>
                    <a:p>
                      <a:pPr algn="r" rtl="0" fontAlgn="base"/>
                      <a:r>
                        <a:rPr lang="en-NG" b="0" i="0">
                          <a:solidFill>
                            <a:srgbClr val="AFAFAF"/>
                          </a:solidFill>
                          <a:effectLst/>
                          <a:latin typeface="Monaco" pitchFamily="2" charset="77"/>
                        </a:rPr>
                        <a:t>8</a:t>
                      </a:r>
                    </a:p>
                    <a:p>
                      <a:pPr algn="r" rtl="0" fontAlgn="base"/>
                      <a:r>
                        <a:rPr lang="en-NG" b="0" i="0">
                          <a:solidFill>
                            <a:srgbClr val="AFAFAF"/>
                          </a:solidFill>
                          <a:effectLst/>
                          <a:latin typeface="Monaco" pitchFamily="2" charset="77"/>
                        </a:rPr>
                        <a:t>9</a:t>
                      </a:r>
                    </a:p>
                  </a:txBody>
                  <a:tcPr marL="0" marR="0" marT="0" marB="0" anchor="ctr">
                    <a:lnL>
                      <a:noFill/>
                    </a:lnL>
                    <a:lnR>
                      <a:noFill/>
                    </a:lnR>
                    <a:lnT>
                      <a:noFill/>
                    </a:lnT>
                    <a:lnB>
                      <a:noFill/>
                    </a:lnB>
                  </a:tcPr>
                </a:tc>
                <a:tc>
                  <a:txBody>
                    <a:bodyPr/>
                    <a:lstStyle/>
                    <a:p>
                      <a:pPr algn="l" rtl="0" fontAlgn="base"/>
                      <a:r>
                        <a:rPr lang="en-GB" b="0" i="0" dirty="0">
                          <a:effectLst/>
                          <a:latin typeface="Monaco" pitchFamily="2" charset="77"/>
                        </a:rPr>
                        <a:t>Class a {</a:t>
                      </a:r>
                    </a:p>
                    <a:p>
                      <a:pPr algn="l" rtl="0" fontAlgn="base"/>
                      <a:r>
                        <a:rPr lang="en-GB" b="0" i="0" dirty="0">
                          <a:effectLst/>
                          <a:latin typeface="Monaco" pitchFamily="2" charset="77"/>
                        </a:rPr>
                        <a:t>….</a:t>
                      </a:r>
                    </a:p>
                    <a:p>
                      <a:pPr algn="l" rtl="0" fontAlgn="base"/>
                      <a:r>
                        <a:rPr lang="en-GB" b="0" i="0" dirty="0">
                          <a:effectLst/>
                          <a:latin typeface="Monaco" pitchFamily="2" charset="77"/>
                        </a:rPr>
                        <a:t>}</a:t>
                      </a:r>
                    </a:p>
                    <a:p>
                      <a:pPr algn="l" rtl="0" fontAlgn="base"/>
                      <a:r>
                        <a:rPr lang="en-GB" b="0" i="0" dirty="0">
                          <a:effectLst/>
                          <a:latin typeface="Monaco" pitchFamily="2" charset="77"/>
                        </a:rPr>
                        <a:t>Class b extends class a {</a:t>
                      </a:r>
                    </a:p>
                    <a:p>
                      <a:pPr algn="l" rtl="0" fontAlgn="base"/>
                      <a:r>
                        <a:rPr lang="en-GB" b="0" i="0" dirty="0">
                          <a:effectLst/>
                          <a:latin typeface="Monaco" pitchFamily="2" charset="77"/>
                        </a:rPr>
                        <a:t>….</a:t>
                      </a:r>
                    </a:p>
                    <a:p>
                      <a:pPr algn="l" rtl="0" fontAlgn="base"/>
                      <a:r>
                        <a:rPr lang="en-GB" b="0" i="0" dirty="0">
                          <a:effectLst/>
                          <a:latin typeface="Monaco" pitchFamily="2" charset="77"/>
                        </a:rPr>
                        <a:t>}</a:t>
                      </a:r>
                    </a:p>
                    <a:p>
                      <a:pPr algn="l" rtl="0" fontAlgn="base"/>
                      <a:r>
                        <a:rPr lang="en-GB" b="0" i="0" dirty="0">
                          <a:effectLst/>
                          <a:latin typeface="Monaco" pitchFamily="2" charset="77"/>
                        </a:rPr>
                        <a:t>Class c extends class b {</a:t>
                      </a:r>
                    </a:p>
                    <a:p>
                      <a:pPr algn="l" rtl="0" fontAlgn="base"/>
                      <a:r>
                        <a:rPr lang="en-GB" b="0" i="0" dirty="0">
                          <a:effectLst/>
                          <a:latin typeface="Monaco" pitchFamily="2" charset="77"/>
                        </a:rPr>
                        <a:t>… </a:t>
                      </a:r>
                    </a:p>
                    <a:p>
                      <a:pPr algn="l" rtl="0" fontAlgn="base"/>
                      <a:r>
                        <a:rPr lang="en-GB"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3094982719"/>
                  </a:ext>
                </a:extLst>
              </a:tr>
            </a:tbl>
          </a:graphicData>
        </a:graphic>
      </p:graphicFrame>
      <p:sp>
        <p:nvSpPr>
          <p:cNvPr id="5" name="Rectangle 2">
            <a:extLst>
              <a:ext uri="{FF2B5EF4-FFF2-40B4-BE49-F238E27FC236}">
                <a16:creationId xmlns:a16="http://schemas.microsoft.com/office/drawing/2014/main" id="{73A5FC30-FFB4-6080-D032-E708E01109DD}"/>
              </a:ext>
            </a:extLst>
          </p:cNvPr>
          <p:cNvSpPr>
            <a:spLocks noChangeArrowheads="1"/>
          </p:cNvSpPr>
          <p:nvPr/>
        </p:nvSpPr>
        <p:spPr bwMode="auto">
          <a:xfrm>
            <a:off x="253403" y="1853908"/>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0" u="none" strike="noStrike" cap="none" normalizeH="0" baseline="0">
                <a:ln>
                  <a:noFill/>
                </a:ln>
                <a:solidFill>
                  <a:srgbClr val="444444"/>
                </a:solidFill>
                <a:effectLst/>
                <a:latin typeface="Inter"/>
              </a:rPr>
              <a:t>Syntax:</a:t>
            </a:r>
            <a:endParaRPr kumimoji="0" lang="en-NG" altLang="en-NG" sz="10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56262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E94291-296A-2674-62D8-A167C4858C5F}"/>
              </a:ext>
            </a:extLst>
          </p:cNvPr>
          <p:cNvSpPr txBox="1"/>
          <p:nvPr/>
        </p:nvSpPr>
        <p:spPr>
          <a:xfrm>
            <a:off x="570016" y="478557"/>
            <a:ext cx="6103916" cy="1477328"/>
          </a:xfrm>
          <a:prstGeom prst="rect">
            <a:avLst/>
          </a:prstGeom>
          <a:noFill/>
        </p:spPr>
        <p:txBody>
          <a:bodyPr wrap="square">
            <a:spAutoFit/>
          </a:bodyPr>
          <a:lstStyle/>
          <a:p>
            <a:pPr algn="l" fontAlgn="base">
              <a:buFont typeface="Arial" panose="020B0604020202020204" pitchFamily="34" charset="0"/>
              <a:buChar char="•"/>
            </a:pPr>
            <a:r>
              <a:rPr lang="en-GB" b="1" i="0" dirty="0">
                <a:solidFill>
                  <a:srgbClr val="444444"/>
                </a:solidFill>
                <a:effectLst/>
                <a:latin typeface="Inter"/>
              </a:rPr>
              <a:t>Hierarchical level </a:t>
            </a:r>
            <a:endParaRPr lang="en-GB" b="0" i="0" dirty="0">
              <a:solidFill>
                <a:srgbClr val="444444"/>
              </a:solidFill>
              <a:effectLst/>
              <a:latin typeface="Inter"/>
            </a:endParaRPr>
          </a:p>
          <a:p>
            <a:pPr algn="l" fontAlgn="base"/>
            <a:r>
              <a:rPr lang="en-GB" b="0" i="0" dirty="0">
                <a:solidFill>
                  <a:srgbClr val="444444"/>
                </a:solidFill>
                <a:effectLst/>
                <a:latin typeface="Inter"/>
              </a:rPr>
              <a:t>In this one parental class has two or more derived classes or we can say that two or more child classes have one parental class.</a:t>
            </a:r>
          </a:p>
          <a:p>
            <a:br>
              <a:rPr lang="en-GB" dirty="0"/>
            </a:br>
            <a:endParaRPr lang="en-NG" dirty="0"/>
          </a:p>
        </p:txBody>
      </p:sp>
      <p:graphicFrame>
        <p:nvGraphicFramePr>
          <p:cNvPr id="4" name="Table 3">
            <a:extLst>
              <a:ext uri="{FF2B5EF4-FFF2-40B4-BE49-F238E27FC236}">
                <a16:creationId xmlns:a16="http://schemas.microsoft.com/office/drawing/2014/main" id="{C3D8F301-8022-D428-18D2-15807547FB31}"/>
              </a:ext>
            </a:extLst>
          </p:cNvPr>
          <p:cNvGraphicFramePr>
            <a:graphicFrameLocks noGrp="1"/>
          </p:cNvGraphicFramePr>
          <p:nvPr>
            <p:extLst>
              <p:ext uri="{D42A27DB-BD31-4B8C-83A1-F6EECF244321}">
                <p14:modId xmlns:p14="http://schemas.microsoft.com/office/powerpoint/2010/main" val="1588677278"/>
              </p:ext>
            </p:extLst>
          </p:nvPr>
        </p:nvGraphicFramePr>
        <p:xfrm>
          <a:off x="570117" y="1727126"/>
          <a:ext cx="6856209" cy="2468880"/>
        </p:xfrm>
        <a:graphic>
          <a:graphicData uri="http://schemas.openxmlformats.org/drawingml/2006/table">
            <a:tbl>
              <a:tblPr/>
              <a:tblGrid>
                <a:gridCol w="388658">
                  <a:extLst>
                    <a:ext uri="{9D8B030D-6E8A-4147-A177-3AD203B41FA5}">
                      <a16:colId xmlns:a16="http://schemas.microsoft.com/office/drawing/2014/main" val="1872298584"/>
                    </a:ext>
                  </a:extLst>
                </a:gridCol>
                <a:gridCol w="6467551">
                  <a:extLst>
                    <a:ext uri="{9D8B030D-6E8A-4147-A177-3AD203B41FA5}">
                      <a16:colId xmlns:a16="http://schemas.microsoft.com/office/drawing/2014/main" val="2445343498"/>
                    </a:ext>
                  </a:extLst>
                </a:gridCol>
              </a:tblGrid>
              <a:tr h="0">
                <a:tc>
                  <a:txBody>
                    <a:bodyPr/>
                    <a:lstStyle/>
                    <a:p>
                      <a:pPr algn="r" rtl="0" fontAlgn="base"/>
                      <a:r>
                        <a:rPr lang="en-NG" b="0" i="0">
                          <a:solidFill>
                            <a:srgbClr val="AFAFAF"/>
                          </a:solidFill>
                          <a:effectLst/>
                          <a:latin typeface="Monaco" pitchFamily="2" charset="77"/>
                        </a:rPr>
                        <a:t>1</a:t>
                      </a:r>
                    </a:p>
                    <a:p>
                      <a:pPr algn="r" rtl="0" fontAlgn="base"/>
                      <a:r>
                        <a:rPr lang="en-NG" b="0" i="0">
                          <a:solidFill>
                            <a:srgbClr val="AFAFAF"/>
                          </a:solidFill>
                          <a:effectLst/>
                          <a:latin typeface="Monaco" pitchFamily="2" charset="77"/>
                        </a:rPr>
                        <a:t>2</a:t>
                      </a:r>
                    </a:p>
                    <a:p>
                      <a:pPr algn="r" rtl="0" fontAlgn="base"/>
                      <a:r>
                        <a:rPr lang="en-NG" b="0" i="0">
                          <a:solidFill>
                            <a:srgbClr val="AFAFAF"/>
                          </a:solidFill>
                          <a:effectLst/>
                          <a:latin typeface="Monaco" pitchFamily="2" charset="77"/>
                        </a:rPr>
                        <a:t>3</a:t>
                      </a:r>
                    </a:p>
                    <a:p>
                      <a:pPr algn="r" rtl="0" fontAlgn="base"/>
                      <a:r>
                        <a:rPr lang="en-NG" b="0" i="0">
                          <a:solidFill>
                            <a:srgbClr val="AFAFAF"/>
                          </a:solidFill>
                          <a:effectLst/>
                          <a:latin typeface="Monaco" pitchFamily="2" charset="77"/>
                        </a:rPr>
                        <a:t>4</a:t>
                      </a:r>
                    </a:p>
                    <a:p>
                      <a:pPr algn="r" rtl="0" fontAlgn="base"/>
                      <a:r>
                        <a:rPr lang="en-NG" b="0" i="0">
                          <a:solidFill>
                            <a:srgbClr val="AFAFAF"/>
                          </a:solidFill>
                          <a:effectLst/>
                          <a:latin typeface="Monaco" pitchFamily="2" charset="77"/>
                        </a:rPr>
                        <a:t>5</a:t>
                      </a:r>
                    </a:p>
                    <a:p>
                      <a:pPr algn="r" rtl="0" fontAlgn="base"/>
                      <a:r>
                        <a:rPr lang="en-NG" b="0" i="0">
                          <a:solidFill>
                            <a:srgbClr val="AFAFAF"/>
                          </a:solidFill>
                          <a:effectLst/>
                          <a:latin typeface="Monaco" pitchFamily="2" charset="77"/>
                        </a:rPr>
                        <a:t>6</a:t>
                      </a:r>
                    </a:p>
                    <a:p>
                      <a:pPr algn="r" rtl="0" fontAlgn="base"/>
                      <a:r>
                        <a:rPr lang="en-NG" b="0" i="0">
                          <a:solidFill>
                            <a:srgbClr val="AFAFAF"/>
                          </a:solidFill>
                          <a:effectLst/>
                          <a:latin typeface="Monaco" pitchFamily="2" charset="77"/>
                        </a:rPr>
                        <a:t>7</a:t>
                      </a:r>
                    </a:p>
                    <a:p>
                      <a:pPr algn="r" rtl="0" fontAlgn="base"/>
                      <a:r>
                        <a:rPr lang="en-NG" b="0" i="0">
                          <a:solidFill>
                            <a:srgbClr val="AFAFAF"/>
                          </a:solidFill>
                          <a:effectLst/>
                          <a:latin typeface="Monaco" pitchFamily="2" charset="77"/>
                        </a:rPr>
                        <a:t>8</a:t>
                      </a:r>
                    </a:p>
                    <a:p>
                      <a:pPr algn="r" rtl="0" fontAlgn="base"/>
                      <a:r>
                        <a:rPr lang="en-NG" b="0" i="0">
                          <a:solidFill>
                            <a:srgbClr val="AFAFAF"/>
                          </a:solidFill>
                          <a:effectLst/>
                          <a:latin typeface="Monaco" pitchFamily="2" charset="77"/>
                        </a:rPr>
                        <a:t>9</a:t>
                      </a:r>
                    </a:p>
                  </a:txBody>
                  <a:tcPr marL="0" marR="0" marT="0" marB="0" anchor="ctr">
                    <a:lnL>
                      <a:noFill/>
                    </a:lnL>
                    <a:lnR>
                      <a:noFill/>
                    </a:lnR>
                    <a:lnT>
                      <a:noFill/>
                    </a:lnT>
                    <a:lnB>
                      <a:noFill/>
                    </a:lnB>
                  </a:tcPr>
                </a:tc>
                <a:tc>
                  <a:txBody>
                    <a:bodyPr/>
                    <a:lstStyle/>
                    <a:p>
                      <a:pPr algn="l" rtl="0" fontAlgn="base"/>
                      <a:r>
                        <a:rPr lang="en-GB" b="0" i="0" dirty="0">
                          <a:effectLst/>
                          <a:latin typeface="Monaco" pitchFamily="2" charset="77"/>
                        </a:rPr>
                        <a:t>Class a {</a:t>
                      </a:r>
                    </a:p>
                    <a:p>
                      <a:pPr algn="l" rtl="0" fontAlgn="base"/>
                      <a:r>
                        <a:rPr lang="en-GB" b="0" i="0" dirty="0">
                          <a:effectLst/>
                          <a:latin typeface="Monaco" pitchFamily="2" charset="77"/>
                        </a:rPr>
                        <a:t>…</a:t>
                      </a:r>
                    </a:p>
                    <a:p>
                      <a:pPr algn="l" rtl="0" fontAlgn="base"/>
                      <a:r>
                        <a:rPr lang="en-GB" b="0" i="0" dirty="0">
                          <a:effectLst/>
                          <a:latin typeface="Monaco" pitchFamily="2" charset="77"/>
                        </a:rPr>
                        <a:t>}   </a:t>
                      </a:r>
                    </a:p>
                    <a:p>
                      <a:pPr algn="l" rtl="0" fontAlgn="base"/>
                      <a:r>
                        <a:rPr lang="en-GB" b="0" i="0" dirty="0">
                          <a:effectLst/>
                          <a:latin typeface="Monaco" pitchFamily="2" charset="77"/>
                        </a:rPr>
                        <a:t>Class b extends class a {</a:t>
                      </a:r>
                    </a:p>
                    <a:p>
                      <a:pPr algn="l" rtl="0" fontAlgn="base"/>
                      <a:r>
                        <a:rPr lang="en-GB" b="0" i="0" dirty="0">
                          <a:effectLst/>
                          <a:latin typeface="Monaco" pitchFamily="2" charset="77"/>
                        </a:rPr>
                        <a:t>..</a:t>
                      </a:r>
                    </a:p>
                    <a:p>
                      <a:pPr algn="l" rtl="0" fontAlgn="base"/>
                      <a:r>
                        <a:rPr lang="en-GB" b="0" i="0" dirty="0">
                          <a:effectLst/>
                          <a:latin typeface="Monaco" pitchFamily="2" charset="77"/>
                        </a:rPr>
                        <a:t>}</a:t>
                      </a:r>
                    </a:p>
                    <a:p>
                      <a:pPr algn="l" rtl="0" fontAlgn="base"/>
                      <a:r>
                        <a:rPr lang="en-GB" b="0" i="0" dirty="0">
                          <a:effectLst/>
                          <a:latin typeface="Monaco" pitchFamily="2" charset="77"/>
                        </a:rPr>
                        <a:t>Class c extends class a {</a:t>
                      </a:r>
                    </a:p>
                    <a:p>
                      <a:pPr algn="l" rtl="0" fontAlgn="base"/>
                      <a:r>
                        <a:rPr lang="en-GB" b="0" i="0" dirty="0">
                          <a:effectLst/>
                          <a:latin typeface="Monaco" pitchFamily="2" charset="77"/>
                        </a:rPr>
                        <a:t>..</a:t>
                      </a:r>
                    </a:p>
                    <a:p>
                      <a:pPr algn="l" rtl="0" fontAlgn="base"/>
                      <a:r>
                        <a:rPr lang="en-GB"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651287586"/>
                  </a:ext>
                </a:extLst>
              </a:tr>
            </a:tbl>
          </a:graphicData>
        </a:graphic>
      </p:graphicFrame>
      <p:sp>
        <p:nvSpPr>
          <p:cNvPr id="5" name="Rectangle 2">
            <a:extLst>
              <a:ext uri="{FF2B5EF4-FFF2-40B4-BE49-F238E27FC236}">
                <a16:creationId xmlns:a16="http://schemas.microsoft.com/office/drawing/2014/main" id="{C716A174-DADF-3597-82AB-989FE9D7600A}"/>
              </a:ext>
            </a:extLst>
          </p:cNvPr>
          <p:cNvSpPr>
            <a:spLocks noChangeArrowheads="1"/>
          </p:cNvSpPr>
          <p:nvPr/>
        </p:nvSpPr>
        <p:spPr bwMode="auto">
          <a:xfrm>
            <a:off x="570016" y="1727285"/>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0" u="none" strike="noStrike" cap="none" normalizeH="0" baseline="0">
                <a:ln>
                  <a:noFill/>
                </a:ln>
                <a:solidFill>
                  <a:srgbClr val="444444"/>
                </a:solidFill>
                <a:effectLst/>
                <a:latin typeface="Inter"/>
              </a:rPr>
              <a:t>Syntax:</a:t>
            </a:r>
            <a:endParaRPr kumimoji="0" lang="en-NG" altLang="en-NG" sz="10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060316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F24CC3-0728-8182-DB70-85B37359B42C}"/>
              </a:ext>
            </a:extLst>
          </p:cNvPr>
          <p:cNvSpPr txBox="1"/>
          <p:nvPr/>
        </p:nvSpPr>
        <p:spPr>
          <a:xfrm>
            <a:off x="724395" y="383831"/>
            <a:ext cx="6103916" cy="3139321"/>
          </a:xfrm>
          <a:prstGeom prst="rect">
            <a:avLst/>
          </a:prstGeom>
          <a:noFill/>
        </p:spPr>
        <p:txBody>
          <a:bodyPr wrap="square">
            <a:spAutoFit/>
          </a:bodyPr>
          <a:lstStyle/>
          <a:p>
            <a:pPr algn="l" fontAlgn="base">
              <a:buFont typeface="Arial" panose="020B0604020202020204" pitchFamily="34" charset="0"/>
              <a:buChar char="•"/>
            </a:pPr>
            <a:r>
              <a:rPr lang="en-GB" b="1" i="0" dirty="0">
                <a:solidFill>
                  <a:srgbClr val="444444"/>
                </a:solidFill>
                <a:effectLst/>
                <a:latin typeface="Inter"/>
              </a:rPr>
              <a:t>Hybrid inheritance</a:t>
            </a:r>
            <a:endParaRPr lang="en-GB" b="0" i="0" dirty="0">
              <a:solidFill>
                <a:srgbClr val="444444"/>
              </a:solidFill>
              <a:effectLst/>
              <a:latin typeface="Inter"/>
            </a:endParaRPr>
          </a:p>
          <a:p>
            <a:pPr algn="l" fontAlgn="base"/>
            <a:r>
              <a:rPr lang="en-GB" b="0" i="0" dirty="0">
                <a:solidFill>
                  <a:srgbClr val="444444"/>
                </a:solidFill>
                <a:effectLst/>
                <a:latin typeface="Inter"/>
              </a:rPr>
              <a:t>This is the combination of multiple and multilevel inheritances and in java, multiple inheritances are not supported as it leads to ambiguity and this type of inheritance can only be achieved through interfaces.</a:t>
            </a:r>
          </a:p>
          <a:p>
            <a:pPr algn="l" fontAlgn="base"/>
            <a:r>
              <a:rPr lang="en-GB" b="0" i="0" dirty="0">
                <a:solidFill>
                  <a:srgbClr val="444444"/>
                </a:solidFill>
                <a:effectLst/>
                <a:latin typeface="Inter"/>
              </a:rPr>
              <a:t>Consider that class a is the parental or base class of class b and class c and in turn, class b and class c are parental or a base class of class d. Class b and class c are derived classes from class a and class d is derived class from class b and class c.</a:t>
            </a:r>
          </a:p>
          <a:p>
            <a:br>
              <a:rPr lang="en-GB" dirty="0"/>
            </a:br>
            <a:endParaRPr lang="en-NG" dirty="0"/>
          </a:p>
        </p:txBody>
      </p:sp>
    </p:spTree>
    <p:extLst>
      <p:ext uri="{BB962C8B-B14F-4D97-AF65-F5344CB8AC3E}">
        <p14:creationId xmlns:p14="http://schemas.microsoft.com/office/powerpoint/2010/main" val="15635803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A440305A-F034-E762-A40D-EB6C40AAAEBF}"/>
              </a:ext>
            </a:extLst>
          </p:cNvPr>
          <p:cNvGraphicFramePr>
            <a:graphicFrameLocks noGrp="1"/>
          </p:cNvGraphicFramePr>
          <p:nvPr>
            <p:extLst>
              <p:ext uri="{D42A27DB-BD31-4B8C-83A1-F6EECF244321}">
                <p14:modId xmlns:p14="http://schemas.microsoft.com/office/powerpoint/2010/main" val="1194664370"/>
              </p:ext>
            </p:extLst>
          </p:nvPr>
        </p:nvGraphicFramePr>
        <p:xfrm>
          <a:off x="1229329" y="498043"/>
          <a:ext cx="4619552" cy="3881437"/>
        </p:xfrm>
        <a:graphic>
          <a:graphicData uri="http://schemas.openxmlformats.org/drawingml/2006/table">
            <a:tbl>
              <a:tblPr/>
              <a:tblGrid>
                <a:gridCol w="331212">
                  <a:extLst>
                    <a:ext uri="{9D8B030D-6E8A-4147-A177-3AD203B41FA5}">
                      <a16:colId xmlns:a16="http://schemas.microsoft.com/office/drawing/2014/main" val="2269873289"/>
                    </a:ext>
                  </a:extLst>
                </a:gridCol>
                <a:gridCol w="4288340">
                  <a:extLst>
                    <a:ext uri="{9D8B030D-6E8A-4147-A177-3AD203B41FA5}">
                      <a16:colId xmlns:a16="http://schemas.microsoft.com/office/drawing/2014/main" val="1914162743"/>
                    </a:ext>
                  </a:extLst>
                </a:gridCol>
              </a:tblGrid>
              <a:tr h="3881437">
                <a:tc>
                  <a:txBody>
                    <a:bodyPr/>
                    <a:lstStyle/>
                    <a:p>
                      <a:pPr algn="r" rtl="0" fontAlgn="base"/>
                      <a:r>
                        <a:rPr lang="en-NG" sz="1200" b="0" i="0">
                          <a:solidFill>
                            <a:srgbClr val="AFAFAF"/>
                          </a:solidFill>
                          <a:effectLst/>
                          <a:latin typeface="Monaco" pitchFamily="2" charset="77"/>
                        </a:rPr>
                        <a:t>1</a:t>
                      </a:r>
                    </a:p>
                    <a:p>
                      <a:pPr algn="r" rtl="0" fontAlgn="base"/>
                      <a:r>
                        <a:rPr lang="en-NG" sz="1200" b="0" i="0">
                          <a:solidFill>
                            <a:srgbClr val="AFAFAF"/>
                          </a:solidFill>
                          <a:effectLst/>
                          <a:latin typeface="Monaco" pitchFamily="2" charset="77"/>
                        </a:rPr>
                        <a:t>2</a:t>
                      </a:r>
                    </a:p>
                    <a:p>
                      <a:pPr algn="r" rtl="0" fontAlgn="base"/>
                      <a:r>
                        <a:rPr lang="en-NG" sz="1200" b="0" i="0">
                          <a:solidFill>
                            <a:srgbClr val="AFAFAF"/>
                          </a:solidFill>
                          <a:effectLst/>
                          <a:latin typeface="Monaco" pitchFamily="2" charset="77"/>
                        </a:rPr>
                        <a:t>3</a:t>
                      </a:r>
                    </a:p>
                    <a:p>
                      <a:pPr algn="r" rtl="0" fontAlgn="base"/>
                      <a:r>
                        <a:rPr lang="en-NG" sz="1200" b="0" i="0">
                          <a:solidFill>
                            <a:srgbClr val="AFAFAF"/>
                          </a:solidFill>
                          <a:effectLst/>
                          <a:latin typeface="Monaco" pitchFamily="2" charset="77"/>
                        </a:rPr>
                        <a:t>4</a:t>
                      </a:r>
                    </a:p>
                    <a:p>
                      <a:pPr algn="r" rtl="0" fontAlgn="base"/>
                      <a:r>
                        <a:rPr lang="en-NG" sz="1200" b="0" i="0">
                          <a:solidFill>
                            <a:srgbClr val="AFAFAF"/>
                          </a:solidFill>
                          <a:effectLst/>
                          <a:latin typeface="Monaco" pitchFamily="2" charset="77"/>
                        </a:rPr>
                        <a:t>5</a:t>
                      </a:r>
                    </a:p>
                    <a:p>
                      <a:pPr algn="r" rtl="0" fontAlgn="base"/>
                      <a:r>
                        <a:rPr lang="en-NG" sz="1200" b="0" i="0">
                          <a:solidFill>
                            <a:srgbClr val="AFAFAF"/>
                          </a:solidFill>
                          <a:effectLst/>
                          <a:latin typeface="Monaco" pitchFamily="2" charset="77"/>
                        </a:rPr>
                        <a:t>6</a:t>
                      </a:r>
                    </a:p>
                    <a:p>
                      <a:pPr algn="r" rtl="0" fontAlgn="base"/>
                      <a:r>
                        <a:rPr lang="en-NG" sz="1200" b="0" i="0">
                          <a:solidFill>
                            <a:srgbClr val="AFAFAF"/>
                          </a:solidFill>
                          <a:effectLst/>
                          <a:latin typeface="Monaco" pitchFamily="2" charset="77"/>
                        </a:rPr>
                        <a:t>7</a:t>
                      </a:r>
                    </a:p>
                    <a:p>
                      <a:pPr algn="r" rtl="0" fontAlgn="base"/>
                      <a:r>
                        <a:rPr lang="en-NG" sz="1200" b="0" i="0">
                          <a:solidFill>
                            <a:srgbClr val="AFAFAF"/>
                          </a:solidFill>
                          <a:effectLst/>
                          <a:latin typeface="Monaco" pitchFamily="2" charset="77"/>
                        </a:rPr>
                        <a:t>8</a:t>
                      </a:r>
                    </a:p>
                    <a:p>
                      <a:pPr algn="r" rtl="0" fontAlgn="base"/>
                      <a:r>
                        <a:rPr lang="en-NG" sz="1200" b="0" i="0">
                          <a:solidFill>
                            <a:srgbClr val="AFAFAF"/>
                          </a:solidFill>
                          <a:effectLst/>
                          <a:latin typeface="Monaco" pitchFamily="2" charset="77"/>
                        </a:rPr>
                        <a:t>9</a:t>
                      </a:r>
                    </a:p>
                    <a:p>
                      <a:pPr algn="r" rtl="0" fontAlgn="base"/>
                      <a:r>
                        <a:rPr lang="en-NG" sz="1200" b="0" i="0">
                          <a:solidFill>
                            <a:srgbClr val="AFAFAF"/>
                          </a:solidFill>
                          <a:effectLst/>
                          <a:latin typeface="Monaco" pitchFamily="2" charset="77"/>
                        </a:rPr>
                        <a:t>10</a:t>
                      </a:r>
                    </a:p>
                    <a:p>
                      <a:pPr algn="r" rtl="0" fontAlgn="base"/>
                      <a:r>
                        <a:rPr lang="en-NG" sz="1200" b="0" i="0">
                          <a:solidFill>
                            <a:srgbClr val="AFAFAF"/>
                          </a:solidFill>
                          <a:effectLst/>
                          <a:latin typeface="Monaco" pitchFamily="2" charset="77"/>
                        </a:rPr>
                        <a:t>11</a:t>
                      </a:r>
                    </a:p>
                    <a:p>
                      <a:pPr algn="r" rtl="0" fontAlgn="base"/>
                      <a:r>
                        <a:rPr lang="en-NG" sz="1200" b="0" i="0">
                          <a:solidFill>
                            <a:srgbClr val="AFAFAF"/>
                          </a:solidFill>
                          <a:effectLst/>
                          <a:latin typeface="Monaco" pitchFamily="2" charset="77"/>
                        </a:rPr>
                        <a:t>12</a:t>
                      </a:r>
                    </a:p>
                    <a:p>
                      <a:pPr algn="r" rtl="0" fontAlgn="base"/>
                      <a:r>
                        <a:rPr lang="en-NG" sz="1200" b="0" i="0">
                          <a:solidFill>
                            <a:srgbClr val="AFAFAF"/>
                          </a:solidFill>
                          <a:effectLst/>
                          <a:latin typeface="Monaco" pitchFamily="2" charset="77"/>
                        </a:rPr>
                        <a:t>13</a:t>
                      </a:r>
                    </a:p>
                    <a:p>
                      <a:pPr algn="r" rtl="0" fontAlgn="base"/>
                      <a:r>
                        <a:rPr lang="en-NG" sz="1200" b="0" i="0">
                          <a:solidFill>
                            <a:srgbClr val="AFAFAF"/>
                          </a:solidFill>
                          <a:effectLst/>
                          <a:latin typeface="Monaco" pitchFamily="2" charset="77"/>
                        </a:rPr>
                        <a:t>14</a:t>
                      </a:r>
                    </a:p>
                    <a:p>
                      <a:pPr algn="r" rtl="0" fontAlgn="base"/>
                      <a:r>
                        <a:rPr lang="en-NG" sz="1200" b="0" i="0">
                          <a:solidFill>
                            <a:srgbClr val="AFAFAF"/>
                          </a:solidFill>
                          <a:effectLst/>
                          <a:latin typeface="Monaco" pitchFamily="2" charset="77"/>
                        </a:rPr>
                        <a:t>15</a:t>
                      </a:r>
                    </a:p>
                    <a:p>
                      <a:pPr algn="r" rtl="0" fontAlgn="base"/>
                      <a:r>
                        <a:rPr lang="en-NG" sz="1200" b="0" i="0">
                          <a:solidFill>
                            <a:srgbClr val="AFAFAF"/>
                          </a:solidFill>
                          <a:effectLst/>
                          <a:latin typeface="Monaco" pitchFamily="2" charset="77"/>
                        </a:rPr>
                        <a:t>16</a:t>
                      </a:r>
                    </a:p>
                    <a:p>
                      <a:pPr algn="r" rtl="0" fontAlgn="base"/>
                      <a:r>
                        <a:rPr lang="en-NG" sz="1200" b="0" i="0">
                          <a:solidFill>
                            <a:srgbClr val="AFAFAF"/>
                          </a:solidFill>
                          <a:effectLst/>
                          <a:latin typeface="Monaco" pitchFamily="2" charset="77"/>
                        </a:rPr>
                        <a:t>17</a:t>
                      </a:r>
                    </a:p>
                    <a:p>
                      <a:pPr algn="r" rtl="0" fontAlgn="base"/>
                      <a:r>
                        <a:rPr lang="en-NG" sz="1200" b="0" i="0">
                          <a:solidFill>
                            <a:srgbClr val="AFAFAF"/>
                          </a:solidFill>
                          <a:effectLst/>
                          <a:latin typeface="Monaco" pitchFamily="2" charset="77"/>
                        </a:rPr>
                        <a:t>18</a:t>
                      </a:r>
                    </a:p>
                    <a:p>
                      <a:pPr algn="r" rtl="0" fontAlgn="base"/>
                      <a:r>
                        <a:rPr lang="en-NG" sz="1200" b="0" i="0">
                          <a:solidFill>
                            <a:srgbClr val="AFAFAF"/>
                          </a:solidFill>
                          <a:effectLst/>
                          <a:latin typeface="Monaco" pitchFamily="2" charset="77"/>
                        </a:rPr>
                        <a:t>19</a:t>
                      </a:r>
                    </a:p>
                    <a:p>
                      <a:pPr algn="r" rtl="0" fontAlgn="base"/>
                      <a:r>
                        <a:rPr lang="en-NG" sz="1200" b="0" i="0">
                          <a:solidFill>
                            <a:srgbClr val="AFAFAF"/>
                          </a:solidFill>
                          <a:effectLst/>
                          <a:latin typeface="Monaco" pitchFamily="2" charset="77"/>
                        </a:rPr>
                        <a:t>20</a:t>
                      </a:r>
                    </a:p>
                    <a:p>
                      <a:pPr algn="r" rtl="0" fontAlgn="base"/>
                      <a:r>
                        <a:rPr lang="en-NG" sz="1200" b="0" i="0">
                          <a:solidFill>
                            <a:srgbClr val="AFAFAF"/>
                          </a:solidFill>
                          <a:effectLst/>
                          <a:latin typeface="Monaco" pitchFamily="2" charset="77"/>
                        </a:rPr>
                        <a:t>21</a:t>
                      </a:r>
                    </a:p>
                  </a:txBody>
                  <a:tcPr marL="0" marR="0" marT="0" marB="0" anchor="ctr">
                    <a:lnL>
                      <a:noFill/>
                    </a:lnL>
                    <a:lnR>
                      <a:noFill/>
                    </a:lnR>
                    <a:lnT>
                      <a:noFill/>
                    </a:lnT>
                    <a:lnB>
                      <a:noFill/>
                    </a:lnB>
                  </a:tcPr>
                </a:tc>
                <a:tc>
                  <a:txBody>
                    <a:bodyPr/>
                    <a:lstStyle/>
                    <a:p>
                      <a:pPr algn="l" rtl="0" fontAlgn="base"/>
                      <a:r>
                        <a:rPr lang="en-GB" sz="1200" b="0" i="0" dirty="0">
                          <a:effectLst/>
                          <a:latin typeface="Monaco" pitchFamily="2" charset="77"/>
                        </a:rPr>
                        <a:t>// a simple example of inheritance </a:t>
                      </a:r>
                    </a:p>
                    <a:p>
                      <a:pPr algn="l" rtl="0" fontAlgn="base"/>
                      <a:r>
                        <a:rPr lang="en-GB" sz="1200" b="0" i="0" dirty="0">
                          <a:effectLst/>
                          <a:latin typeface="Monaco" pitchFamily="2" charset="77"/>
                        </a:rPr>
                        <a:t>//create a superclass</a:t>
                      </a:r>
                    </a:p>
                    <a:p>
                      <a:pPr algn="l" rtl="0" fontAlgn="base"/>
                      <a:r>
                        <a:rPr lang="en-GB" sz="1200" b="0" i="0" dirty="0">
                          <a:effectLst/>
                          <a:latin typeface="Monaco" pitchFamily="2" charset="77"/>
                        </a:rPr>
                        <a:t>Class Add {</a:t>
                      </a:r>
                    </a:p>
                    <a:p>
                      <a:pPr algn="l" rtl="0" fontAlgn="base"/>
                      <a:r>
                        <a:rPr lang="en-GB" sz="1200" b="0" i="0" dirty="0">
                          <a:effectLst/>
                          <a:latin typeface="Monaco" pitchFamily="2" charset="77"/>
                        </a:rPr>
                        <a:t>int my;</a:t>
                      </a:r>
                    </a:p>
                    <a:p>
                      <a:pPr algn="l" rtl="0" fontAlgn="base"/>
                      <a:r>
                        <a:rPr lang="en-GB" sz="1200" b="0" i="0" dirty="0">
                          <a:effectLst/>
                          <a:latin typeface="Monaco" pitchFamily="2" charset="77"/>
                        </a:rPr>
                        <a:t>int by;</a:t>
                      </a:r>
                    </a:p>
                    <a:p>
                      <a:pPr algn="l" rtl="0" fontAlgn="base"/>
                      <a:r>
                        <a:rPr lang="en-GB" sz="1200" b="0" i="0" dirty="0">
                          <a:effectLst/>
                          <a:latin typeface="Monaco" pitchFamily="2" charset="77"/>
                        </a:rPr>
                        <a:t>void </a:t>
                      </a:r>
                      <a:r>
                        <a:rPr lang="en-GB" sz="1200" b="0" i="0" dirty="0" err="1">
                          <a:effectLst/>
                          <a:latin typeface="Monaco" pitchFamily="2" charset="77"/>
                        </a:rPr>
                        <a:t>setmyby</a:t>
                      </a:r>
                      <a:r>
                        <a:rPr lang="en-GB" sz="1200" b="0" i="0" dirty="0">
                          <a:effectLst/>
                          <a:latin typeface="Monaco" pitchFamily="2" charset="77"/>
                        </a:rPr>
                        <a:t> (int </a:t>
                      </a:r>
                      <a:r>
                        <a:rPr lang="en-GB" sz="1200" b="0" i="0" dirty="0" err="1">
                          <a:effectLst/>
                          <a:latin typeface="Monaco" pitchFamily="2" charset="77"/>
                        </a:rPr>
                        <a:t>xy</a:t>
                      </a:r>
                      <a:r>
                        <a:rPr lang="en-GB" sz="1200" b="0" i="0" dirty="0">
                          <a:effectLst/>
                          <a:latin typeface="Monaco" pitchFamily="2" charset="77"/>
                        </a:rPr>
                        <a:t>, int </a:t>
                      </a:r>
                      <a:r>
                        <a:rPr lang="en-GB" sz="1200" b="0" i="0" dirty="0" err="1">
                          <a:effectLst/>
                          <a:latin typeface="Monaco" pitchFamily="2" charset="77"/>
                        </a:rPr>
                        <a:t>hy</a:t>
                      </a:r>
                      <a:r>
                        <a:rPr lang="en-GB" sz="1200" b="0" i="0" dirty="0">
                          <a:effectLst/>
                          <a:latin typeface="Monaco" pitchFamily="2" charset="77"/>
                        </a:rPr>
                        <a:t>) {</a:t>
                      </a:r>
                    </a:p>
                    <a:p>
                      <a:pPr algn="l" rtl="0" fontAlgn="base"/>
                      <a:r>
                        <a:rPr lang="en-GB" sz="1200" b="0" i="0" dirty="0">
                          <a:effectLst/>
                          <a:latin typeface="Monaco" pitchFamily="2" charset="77"/>
                        </a:rPr>
                        <a:t>my=</a:t>
                      </a:r>
                      <a:r>
                        <a:rPr lang="en-GB" sz="1200" b="0" i="0" dirty="0" err="1">
                          <a:effectLst/>
                          <a:latin typeface="Monaco" pitchFamily="2" charset="77"/>
                        </a:rPr>
                        <a:t>xy</a:t>
                      </a:r>
                      <a:r>
                        <a:rPr lang="en-GB" sz="1200" b="0" i="0" dirty="0">
                          <a:effectLst/>
                          <a:latin typeface="Monaco" pitchFamily="2" charset="77"/>
                        </a:rPr>
                        <a:t>;</a:t>
                      </a:r>
                    </a:p>
                    <a:p>
                      <a:pPr algn="l" rtl="0" fontAlgn="base"/>
                      <a:r>
                        <a:rPr lang="en-GB" sz="1200" b="0" i="0" dirty="0">
                          <a:effectLst/>
                          <a:latin typeface="Monaco" pitchFamily="2" charset="77"/>
                        </a:rPr>
                        <a:t>by=</a:t>
                      </a:r>
                      <a:r>
                        <a:rPr lang="en-GB" sz="1200" b="0" i="0" dirty="0" err="1">
                          <a:effectLst/>
                          <a:latin typeface="Monaco" pitchFamily="2" charset="77"/>
                        </a:rPr>
                        <a:t>hy</a:t>
                      </a:r>
                      <a:r>
                        <a:rPr lang="en-GB" sz="1200" b="0" i="0" dirty="0">
                          <a:effectLst/>
                          <a:latin typeface="Monaco" pitchFamily="2" charset="77"/>
                        </a:rPr>
                        <a:t>;</a:t>
                      </a:r>
                    </a:p>
                    <a:p>
                      <a:pPr algn="l" rtl="0" fontAlgn="base"/>
                      <a:r>
                        <a:rPr lang="en-GB" sz="1200" b="0" i="0" dirty="0">
                          <a:effectLst/>
                          <a:latin typeface="Monaco" pitchFamily="2" charset="77"/>
                        </a:rPr>
                        <a:t>}</a:t>
                      </a:r>
                    </a:p>
                    <a:p>
                      <a:pPr algn="l" rtl="0" fontAlgn="base"/>
                      <a:r>
                        <a:rPr lang="en-GB" sz="1200" b="0" i="0" dirty="0">
                          <a:effectLst/>
                          <a:latin typeface="Monaco" pitchFamily="2" charset="77"/>
                        </a:rPr>
                        <a:t>}</a:t>
                      </a:r>
                    </a:p>
                    <a:p>
                      <a:pPr algn="l" rtl="0" fontAlgn="base"/>
                      <a:r>
                        <a:rPr lang="en-GB" sz="1200" b="0" i="0" dirty="0">
                          <a:effectLst/>
                          <a:latin typeface="Monaco" pitchFamily="2" charset="77"/>
                        </a:rPr>
                        <a:t>/create a sub class</a:t>
                      </a:r>
                    </a:p>
                    <a:p>
                      <a:pPr algn="l" rtl="0" fontAlgn="base"/>
                      <a:r>
                        <a:rPr lang="en-GB" sz="1200" b="0" i="0" dirty="0">
                          <a:effectLst/>
                          <a:latin typeface="Monaco" pitchFamily="2" charset="77"/>
                        </a:rPr>
                        <a:t>class b extends add {</a:t>
                      </a:r>
                    </a:p>
                    <a:p>
                      <a:pPr algn="l" rtl="0" fontAlgn="base"/>
                      <a:r>
                        <a:rPr lang="en-GB" sz="1200" b="0" i="0" dirty="0">
                          <a:effectLst/>
                          <a:latin typeface="Monaco" pitchFamily="2" charset="77"/>
                        </a:rPr>
                        <a:t>int total;</a:t>
                      </a:r>
                    </a:p>
                    <a:p>
                      <a:pPr algn="l" rtl="0" fontAlgn="base"/>
                      <a:r>
                        <a:rPr lang="en-GB" sz="1200" b="0" i="0" dirty="0">
                          <a:effectLst/>
                          <a:latin typeface="Monaco" pitchFamily="2" charset="77"/>
                        </a:rPr>
                        <a:t>void sum () {</a:t>
                      </a:r>
                    </a:p>
                    <a:p>
                      <a:pPr algn="l" rtl="0" fontAlgn="base"/>
                      <a:r>
                        <a:rPr lang="en-GB" sz="1200" b="0" i="0" dirty="0">
                          <a:effectLst/>
                          <a:latin typeface="Monaco" pitchFamily="2" charset="77"/>
                        </a:rPr>
                        <a:t>public Static void main (String </a:t>
                      </a:r>
                      <a:r>
                        <a:rPr lang="en-GB" sz="1200" b="0" i="0" dirty="0" err="1">
                          <a:effectLst/>
                          <a:latin typeface="Monaco" pitchFamily="2" charset="77"/>
                        </a:rPr>
                        <a:t>args</a:t>
                      </a:r>
                      <a:r>
                        <a:rPr lang="en-GB" sz="1200" b="0" i="0" dirty="0">
                          <a:effectLst/>
                          <a:latin typeface="Monaco" pitchFamily="2" charset="77"/>
                        </a:rPr>
                        <a:t> [ ] ) {</a:t>
                      </a:r>
                    </a:p>
                    <a:p>
                      <a:pPr algn="l" rtl="0" fontAlgn="base"/>
                      <a:r>
                        <a:rPr lang="en-GB" sz="1200" b="0" i="0" dirty="0">
                          <a:effectLst/>
                          <a:latin typeface="Monaco" pitchFamily="2" charset="77"/>
                        </a:rPr>
                        <a:t>b </a:t>
                      </a:r>
                      <a:r>
                        <a:rPr lang="en-GB" sz="1200" b="0" i="0" dirty="0" err="1">
                          <a:effectLst/>
                          <a:latin typeface="Monaco" pitchFamily="2" charset="77"/>
                        </a:rPr>
                        <a:t>subOb</a:t>
                      </a:r>
                      <a:r>
                        <a:rPr lang="en-GB" sz="1200" b="0" i="0" dirty="0">
                          <a:effectLst/>
                          <a:latin typeface="Monaco" pitchFamily="2" charset="77"/>
                        </a:rPr>
                        <a:t>= new b ( );</a:t>
                      </a:r>
                    </a:p>
                    <a:p>
                      <a:pPr algn="l" rtl="0" fontAlgn="base"/>
                      <a:r>
                        <a:rPr lang="en-GB" sz="1200" b="0" i="0" dirty="0" err="1">
                          <a:effectLst/>
                          <a:latin typeface="Monaco" pitchFamily="2" charset="77"/>
                        </a:rPr>
                        <a:t>subOb</a:t>
                      </a:r>
                      <a:r>
                        <a:rPr lang="en-GB" sz="1200" b="0" i="0" dirty="0">
                          <a:effectLst/>
                          <a:latin typeface="Monaco" pitchFamily="2" charset="77"/>
                        </a:rPr>
                        <a:t>. </a:t>
                      </a:r>
                      <a:r>
                        <a:rPr lang="en-GB" sz="1200" b="0" i="0" dirty="0" err="1">
                          <a:effectLst/>
                          <a:latin typeface="Monaco" pitchFamily="2" charset="77"/>
                        </a:rPr>
                        <a:t>Setmyby</a:t>
                      </a:r>
                      <a:r>
                        <a:rPr lang="en-GB" sz="1200" b="0" i="0" dirty="0">
                          <a:effectLst/>
                          <a:latin typeface="Monaco" pitchFamily="2" charset="77"/>
                        </a:rPr>
                        <a:t> (10, 12);</a:t>
                      </a:r>
                    </a:p>
                    <a:p>
                      <a:pPr algn="l" rtl="0" fontAlgn="base"/>
                      <a:r>
                        <a:rPr lang="en-GB" sz="1200" b="0" i="0" dirty="0" err="1">
                          <a:effectLst/>
                          <a:latin typeface="Monaco" pitchFamily="2" charset="77"/>
                        </a:rPr>
                        <a:t>subOb</a:t>
                      </a:r>
                      <a:r>
                        <a:rPr lang="en-GB" sz="1200" b="0" i="0" dirty="0">
                          <a:effectLst/>
                          <a:latin typeface="Monaco" pitchFamily="2" charset="77"/>
                        </a:rPr>
                        <a:t>. Sum ( ) ;</a:t>
                      </a:r>
                    </a:p>
                    <a:p>
                      <a:pPr algn="l" rtl="0" fontAlgn="base"/>
                      <a:r>
                        <a:rPr lang="en-GB" sz="1200" b="0" i="0" dirty="0" err="1">
                          <a:effectLst/>
                          <a:latin typeface="Monaco" pitchFamily="2" charset="77"/>
                        </a:rPr>
                        <a:t>System.out.println</a:t>
                      </a:r>
                      <a:r>
                        <a:rPr lang="en-GB" sz="1200" b="0" i="0" dirty="0">
                          <a:effectLst/>
                          <a:latin typeface="Monaco" pitchFamily="2" charset="77"/>
                        </a:rPr>
                        <a:t>(“total =” + </a:t>
                      </a:r>
                      <a:r>
                        <a:rPr lang="en-GB" sz="1200" b="0" i="0" dirty="0" err="1">
                          <a:effectLst/>
                          <a:latin typeface="Monaco" pitchFamily="2" charset="77"/>
                        </a:rPr>
                        <a:t>subOb</a:t>
                      </a:r>
                      <a:r>
                        <a:rPr lang="en-GB" sz="1200" b="0" i="0" dirty="0">
                          <a:effectLst/>
                          <a:latin typeface="Monaco" pitchFamily="2" charset="77"/>
                        </a:rPr>
                        <a:t>. Total);</a:t>
                      </a:r>
                    </a:p>
                    <a:p>
                      <a:pPr algn="l" rtl="0" fontAlgn="base"/>
                      <a:r>
                        <a:rPr lang="en-GB" sz="1200" b="0" i="0" dirty="0">
                          <a:effectLst/>
                          <a:latin typeface="Monaco" pitchFamily="2" charset="77"/>
                        </a:rPr>
                        <a:t>}</a:t>
                      </a:r>
                    </a:p>
                    <a:p>
                      <a:pPr algn="l" rtl="0" fontAlgn="base"/>
                      <a:r>
                        <a:rPr lang="en-GB" sz="1200" b="0" i="0" dirty="0">
                          <a:effectLst/>
                          <a:latin typeface="Monaco" pitchFamily="2" charset="77"/>
                        </a:rPr>
                        <a:t>} </a:t>
                      </a:r>
                    </a:p>
                  </a:txBody>
                  <a:tcPr marL="0" marR="0" marT="0" marB="0" anchor="ctr">
                    <a:lnL>
                      <a:noFill/>
                    </a:lnL>
                    <a:lnR>
                      <a:noFill/>
                    </a:lnR>
                    <a:lnT>
                      <a:noFill/>
                    </a:lnT>
                    <a:lnB>
                      <a:noFill/>
                    </a:lnB>
                  </a:tcPr>
                </a:tc>
                <a:extLst>
                  <a:ext uri="{0D108BD9-81ED-4DB2-BD59-A6C34878D82A}">
                    <a16:rowId xmlns:a16="http://schemas.microsoft.com/office/drawing/2014/main" val="951879267"/>
                  </a:ext>
                </a:extLst>
              </a:tr>
            </a:tbl>
          </a:graphicData>
        </a:graphic>
      </p:graphicFrame>
      <p:sp>
        <p:nvSpPr>
          <p:cNvPr id="3" name="Rectangle 2">
            <a:extLst>
              <a:ext uri="{FF2B5EF4-FFF2-40B4-BE49-F238E27FC236}">
                <a16:creationId xmlns:a16="http://schemas.microsoft.com/office/drawing/2014/main" id="{993275E6-5F2E-6342-49A7-B6D5CE4A72CF}"/>
              </a:ext>
            </a:extLst>
          </p:cNvPr>
          <p:cNvSpPr>
            <a:spLocks noChangeArrowheads="1"/>
          </p:cNvSpPr>
          <p:nvPr/>
        </p:nvSpPr>
        <p:spPr bwMode="auto">
          <a:xfrm>
            <a:off x="802574" y="5417043"/>
            <a:ext cx="4430059" cy="52322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2800" b="0" i="0" u="none" strike="noStrike" cap="none" normalizeH="0" baseline="0" dirty="0">
                <a:ln>
                  <a:noFill/>
                </a:ln>
                <a:solidFill>
                  <a:srgbClr val="444444"/>
                </a:solidFill>
                <a:effectLst/>
                <a:latin typeface="Inter"/>
              </a:rPr>
              <a:t>It gives output as – </a:t>
            </a:r>
            <a:r>
              <a:rPr kumimoji="0" lang="en-NG" altLang="en-NG" sz="2800" b="1" i="0" u="none" strike="noStrike" cap="none" normalizeH="0" baseline="0" dirty="0">
                <a:ln>
                  <a:noFill/>
                </a:ln>
                <a:solidFill>
                  <a:srgbClr val="444444"/>
                </a:solidFill>
                <a:effectLst/>
                <a:latin typeface="Inter"/>
              </a:rPr>
              <a:t>total = 22</a:t>
            </a:r>
            <a:endParaRPr kumimoji="0" lang="en-NG" altLang="en-NG" sz="2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465128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F047D4-2B16-D5C4-D51F-7F664D56AF64}"/>
              </a:ext>
            </a:extLst>
          </p:cNvPr>
          <p:cNvSpPr txBox="1"/>
          <p:nvPr/>
        </p:nvSpPr>
        <p:spPr>
          <a:xfrm>
            <a:off x="3048990" y="1308311"/>
            <a:ext cx="6097978" cy="523220"/>
          </a:xfrm>
          <a:prstGeom prst="rect">
            <a:avLst/>
          </a:prstGeom>
          <a:noFill/>
        </p:spPr>
        <p:txBody>
          <a:bodyPr wrap="square">
            <a:spAutoFit/>
          </a:bodyPr>
          <a:lstStyle/>
          <a:p>
            <a:pPr algn="l" fontAlgn="base">
              <a:buFont typeface="Arial" panose="020B0604020202020204" pitchFamily="34" charset="0"/>
              <a:buChar char="•"/>
            </a:pPr>
            <a:r>
              <a:rPr lang="en-GB" sz="2800" b="0" i="0" u="none" strike="noStrike" dirty="0">
                <a:solidFill>
                  <a:srgbClr val="444444"/>
                </a:solidFill>
                <a:effectLst/>
                <a:latin typeface="Inter"/>
              </a:rPr>
              <a:t>What is Polymorphism?</a:t>
            </a:r>
            <a:endParaRPr lang="en-GB" sz="2800" b="0" i="0" dirty="0">
              <a:solidFill>
                <a:srgbClr val="444444"/>
              </a:solidFill>
              <a:effectLst/>
              <a:latin typeface="Inter"/>
            </a:endParaRPr>
          </a:p>
        </p:txBody>
      </p:sp>
    </p:spTree>
    <p:extLst>
      <p:ext uri="{BB962C8B-B14F-4D97-AF65-F5344CB8AC3E}">
        <p14:creationId xmlns:p14="http://schemas.microsoft.com/office/powerpoint/2010/main" val="16118093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9731ADF-C378-7C6C-BAE3-27FB0FB6FF51}"/>
              </a:ext>
            </a:extLst>
          </p:cNvPr>
          <p:cNvSpPr txBox="1"/>
          <p:nvPr/>
        </p:nvSpPr>
        <p:spPr>
          <a:xfrm>
            <a:off x="760021" y="1025374"/>
            <a:ext cx="8395854" cy="3416320"/>
          </a:xfrm>
          <a:prstGeom prst="rect">
            <a:avLst/>
          </a:prstGeom>
          <a:noFill/>
        </p:spPr>
        <p:txBody>
          <a:bodyPr wrap="square">
            <a:spAutoFit/>
          </a:bodyPr>
          <a:lstStyle/>
          <a:p>
            <a:pPr algn="l" fontAlgn="base"/>
            <a:r>
              <a:rPr lang="en-GB" b="1" i="0" dirty="0">
                <a:effectLst/>
                <a:latin typeface="Inter"/>
              </a:rPr>
              <a:t>What is Polymorphism?</a:t>
            </a:r>
          </a:p>
          <a:p>
            <a:pPr algn="l" fontAlgn="base"/>
            <a:r>
              <a:rPr lang="en-GB" b="0" i="0" dirty="0">
                <a:solidFill>
                  <a:srgbClr val="444444"/>
                </a:solidFill>
                <a:effectLst/>
                <a:latin typeface="Inter"/>
              </a:rPr>
              <a:t>Polymorphism refers to many forms, or it is a process that performs a single action in different ways. It occurs when we have many classes related to each other by inheritance. Polymorphism is of two different types, i.e., compile-time polymorphism and runtime polymorphism. One of the examples of Compile time polymorphism is that when we overload a static method in java. Run time polymorphism also called a dynamic method dispatch is a method in which a call to an overridden method is resolved at run time rather than compile time. In this method, the overridden method is always called through the reference variable. By using method overloading and method overriding, we can perform polymorphism. Generally, the concept of polymorphism is often expressed as one interface, and multiple methods. This reduces complexity by allowing the same interface to be used as a general class of action. </a:t>
            </a:r>
          </a:p>
        </p:txBody>
      </p:sp>
    </p:spTree>
    <p:extLst>
      <p:ext uri="{BB962C8B-B14F-4D97-AF65-F5344CB8AC3E}">
        <p14:creationId xmlns:p14="http://schemas.microsoft.com/office/powerpoint/2010/main" val="3353072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860103AB-07D6-7E1A-FB7C-1B03C752555E}"/>
              </a:ext>
            </a:extLst>
          </p:cNvPr>
          <p:cNvGraphicFramePr>
            <a:graphicFrameLocks noGrp="1"/>
          </p:cNvGraphicFramePr>
          <p:nvPr>
            <p:extLst>
              <p:ext uri="{D42A27DB-BD31-4B8C-83A1-F6EECF244321}">
                <p14:modId xmlns:p14="http://schemas.microsoft.com/office/powerpoint/2010/main" val="320286355"/>
              </p:ext>
            </p:extLst>
          </p:nvPr>
        </p:nvGraphicFramePr>
        <p:xfrm>
          <a:off x="555699" y="968201"/>
          <a:ext cx="4850529" cy="3962400"/>
        </p:xfrm>
        <a:graphic>
          <a:graphicData uri="http://schemas.openxmlformats.org/drawingml/2006/table">
            <a:tbl>
              <a:tblPr/>
              <a:tblGrid>
                <a:gridCol w="347773">
                  <a:extLst>
                    <a:ext uri="{9D8B030D-6E8A-4147-A177-3AD203B41FA5}">
                      <a16:colId xmlns:a16="http://schemas.microsoft.com/office/drawing/2014/main" val="2077637010"/>
                    </a:ext>
                  </a:extLst>
                </a:gridCol>
                <a:gridCol w="4502756">
                  <a:extLst>
                    <a:ext uri="{9D8B030D-6E8A-4147-A177-3AD203B41FA5}">
                      <a16:colId xmlns:a16="http://schemas.microsoft.com/office/drawing/2014/main" val="226044813"/>
                    </a:ext>
                  </a:extLst>
                </a:gridCol>
              </a:tblGrid>
              <a:tr h="3881437">
                <a:tc>
                  <a:txBody>
                    <a:bodyPr/>
                    <a:lstStyle/>
                    <a:p>
                      <a:pPr algn="r" rtl="0" fontAlgn="base"/>
                      <a:r>
                        <a:rPr lang="en-NG" sz="1300" b="0" i="0">
                          <a:solidFill>
                            <a:srgbClr val="AFAFAF"/>
                          </a:solidFill>
                          <a:effectLst/>
                          <a:latin typeface="Monaco" pitchFamily="2" charset="77"/>
                        </a:rPr>
                        <a:t>1</a:t>
                      </a:r>
                    </a:p>
                    <a:p>
                      <a:pPr algn="r" rtl="0" fontAlgn="base"/>
                      <a:r>
                        <a:rPr lang="en-NG" sz="1300" b="0" i="0">
                          <a:solidFill>
                            <a:srgbClr val="AFAFAF"/>
                          </a:solidFill>
                          <a:effectLst/>
                          <a:latin typeface="Monaco" pitchFamily="2" charset="77"/>
                        </a:rPr>
                        <a:t>2</a:t>
                      </a:r>
                    </a:p>
                    <a:p>
                      <a:pPr algn="r" rtl="0" fontAlgn="base"/>
                      <a:r>
                        <a:rPr lang="en-NG" sz="1300" b="0" i="0">
                          <a:solidFill>
                            <a:srgbClr val="AFAFAF"/>
                          </a:solidFill>
                          <a:effectLst/>
                          <a:latin typeface="Monaco" pitchFamily="2" charset="77"/>
                        </a:rPr>
                        <a:t>3</a:t>
                      </a:r>
                    </a:p>
                    <a:p>
                      <a:pPr algn="r" rtl="0" fontAlgn="base"/>
                      <a:r>
                        <a:rPr lang="en-NG" sz="1300" b="0" i="0">
                          <a:solidFill>
                            <a:srgbClr val="AFAFAF"/>
                          </a:solidFill>
                          <a:effectLst/>
                          <a:latin typeface="Monaco" pitchFamily="2" charset="77"/>
                        </a:rPr>
                        <a:t>4</a:t>
                      </a:r>
                    </a:p>
                    <a:p>
                      <a:pPr algn="r" rtl="0" fontAlgn="base"/>
                      <a:r>
                        <a:rPr lang="en-NG" sz="1300" b="0" i="0">
                          <a:solidFill>
                            <a:srgbClr val="AFAFAF"/>
                          </a:solidFill>
                          <a:effectLst/>
                          <a:latin typeface="Monaco" pitchFamily="2" charset="77"/>
                        </a:rPr>
                        <a:t>5</a:t>
                      </a:r>
                    </a:p>
                    <a:p>
                      <a:pPr algn="r" rtl="0" fontAlgn="base"/>
                      <a:r>
                        <a:rPr lang="en-NG" sz="1300" b="0" i="0">
                          <a:solidFill>
                            <a:srgbClr val="AFAFAF"/>
                          </a:solidFill>
                          <a:effectLst/>
                          <a:latin typeface="Monaco" pitchFamily="2" charset="77"/>
                        </a:rPr>
                        <a:t>6</a:t>
                      </a:r>
                    </a:p>
                    <a:p>
                      <a:pPr algn="r" rtl="0" fontAlgn="base"/>
                      <a:r>
                        <a:rPr lang="en-NG" sz="1300" b="0" i="0">
                          <a:solidFill>
                            <a:srgbClr val="AFAFAF"/>
                          </a:solidFill>
                          <a:effectLst/>
                          <a:latin typeface="Monaco" pitchFamily="2" charset="77"/>
                        </a:rPr>
                        <a:t>7</a:t>
                      </a:r>
                    </a:p>
                    <a:p>
                      <a:pPr algn="r" rtl="0" fontAlgn="base"/>
                      <a:r>
                        <a:rPr lang="en-NG" sz="1300" b="0" i="0">
                          <a:solidFill>
                            <a:srgbClr val="AFAFAF"/>
                          </a:solidFill>
                          <a:effectLst/>
                          <a:latin typeface="Monaco" pitchFamily="2" charset="77"/>
                        </a:rPr>
                        <a:t>8</a:t>
                      </a:r>
                    </a:p>
                    <a:p>
                      <a:pPr algn="r" rtl="0" fontAlgn="base"/>
                      <a:r>
                        <a:rPr lang="en-NG" sz="1300" b="0" i="0">
                          <a:solidFill>
                            <a:srgbClr val="AFAFAF"/>
                          </a:solidFill>
                          <a:effectLst/>
                          <a:latin typeface="Monaco" pitchFamily="2" charset="77"/>
                        </a:rPr>
                        <a:t>9</a:t>
                      </a:r>
                    </a:p>
                    <a:p>
                      <a:pPr algn="r" rtl="0" fontAlgn="base"/>
                      <a:r>
                        <a:rPr lang="en-NG" sz="1300" b="0" i="0">
                          <a:solidFill>
                            <a:srgbClr val="AFAFAF"/>
                          </a:solidFill>
                          <a:effectLst/>
                          <a:latin typeface="Monaco" pitchFamily="2" charset="77"/>
                        </a:rPr>
                        <a:t>10</a:t>
                      </a:r>
                    </a:p>
                    <a:p>
                      <a:pPr algn="r" rtl="0" fontAlgn="base"/>
                      <a:r>
                        <a:rPr lang="en-NG" sz="1300" b="0" i="0">
                          <a:solidFill>
                            <a:srgbClr val="AFAFAF"/>
                          </a:solidFill>
                          <a:effectLst/>
                          <a:latin typeface="Monaco" pitchFamily="2" charset="77"/>
                        </a:rPr>
                        <a:t>11</a:t>
                      </a:r>
                    </a:p>
                    <a:p>
                      <a:pPr algn="r" rtl="0" fontAlgn="base"/>
                      <a:r>
                        <a:rPr lang="en-NG" sz="1300" b="0" i="0">
                          <a:solidFill>
                            <a:srgbClr val="AFAFAF"/>
                          </a:solidFill>
                          <a:effectLst/>
                          <a:latin typeface="Monaco" pitchFamily="2" charset="77"/>
                        </a:rPr>
                        <a:t>12</a:t>
                      </a:r>
                    </a:p>
                    <a:p>
                      <a:pPr algn="r" rtl="0" fontAlgn="base"/>
                      <a:r>
                        <a:rPr lang="en-NG" sz="1300" b="0" i="0">
                          <a:solidFill>
                            <a:srgbClr val="AFAFAF"/>
                          </a:solidFill>
                          <a:effectLst/>
                          <a:latin typeface="Monaco" pitchFamily="2" charset="77"/>
                        </a:rPr>
                        <a:t>13</a:t>
                      </a:r>
                    </a:p>
                    <a:p>
                      <a:pPr algn="r" rtl="0" fontAlgn="base"/>
                      <a:r>
                        <a:rPr lang="en-NG" sz="1300" b="0" i="0">
                          <a:solidFill>
                            <a:srgbClr val="AFAFAF"/>
                          </a:solidFill>
                          <a:effectLst/>
                          <a:latin typeface="Monaco" pitchFamily="2" charset="77"/>
                        </a:rPr>
                        <a:t>14</a:t>
                      </a:r>
                    </a:p>
                    <a:p>
                      <a:pPr algn="r" rtl="0" fontAlgn="base"/>
                      <a:r>
                        <a:rPr lang="en-NG" sz="1300" b="0" i="0">
                          <a:solidFill>
                            <a:srgbClr val="AFAFAF"/>
                          </a:solidFill>
                          <a:effectLst/>
                          <a:latin typeface="Monaco" pitchFamily="2" charset="77"/>
                        </a:rPr>
                        <a:t>15</a:t>
                      </a:r>
                    </a:p>
                    <a:p>
                      <a:pPr algn="r" rtl="0" fontAlgn="base"/>
                      <a:r>
                        <a:rPr lang="en-NG" sz="1300" b="0" i="0">
                          <a:solidFill>
                            <a:srgbClr val="AFAFAF"/>
                          </a:solidFill>
                          <a:effectLst/>
                          <a:latin typeface="Monaco" pitchFamily="2" charset="77"/>
                        </a:rPr>
                        <a:t>16</a:t>
                      </a:r>
                    </a:p>
                    <a:p>
                      <a:pPr algn="r" rtl="0" fontAlgn="base"/>
                      <a:r>
                        <a:rPr lang="en-NG" sz="1300" b="0" i="0">
                          <a:solidFill>
                            <a:srgbClr val="AFAFAF"/>
                          </a:solidFill>
                          <a:effectLst/>
                          <a:latin typeface="Monaco" pitchFamily="2" charset="77"/>
                        </a:rPr>
                        <a:t>17</a:t>
                      </a:r>
                    </a:p>
                    <a:p>
                      <a:pPr algn="r" rtl="0" fontAlgn="base"/>
                      <a:r>
                        <a:rPr lang="en-NG" sz="1300" b="0" i="0">
                          <a:solidFill>
                            <a:srgbClr val="AFAFAF"/>
                          </a:solidFill>
                          <a:effectLst/>
                          <a:latin typeface="Monaco" pitchFamily="2" charset="77"/>
                        </a:rPr>
                        <a:t>18</a:t>
                      </a:r>
                    </a:p>
                    <a:p>
                      <a:pPr algn="r" rtl="0" fontAlgn="base"/>
                      <a:r>
                        <a:rPr lang="en-NG" sz="1300" b="0" i="0">
                          <a:solidFill>
                            <a:srgbClr val="AFAFAF"/>
                          </a:solidFill>
                          <a:effectLst/>
                          <a:latin typeface="Monaco" pitchFamily="2" charset="77"/>
                        </a:rPr>
                        <a:t>19</a:t>
                      </a:r>
                    </a:p>
                    <a:p>
                      <a:pPr algn="r" rtl="0" fontAlgn="base"/>
                      <a:r>
                        <a:rPr lang="en-NG" sz="1300" b="0" i="0">
                          <a:solidFill>
                            <a:srgbClr val="AFAFAF"/>
                          </a:solidFill>
                          <a:effectLst/>
                          <a:latin typeface="Monaco" pitchFamily="2" charset="77"/>
                        </a:rPr>
                        <a:t>20</a:t>
                      </a:r>
                    </a:p>
                  </a:txBody>
                  <a:tcPr marL="0" marR="0" marT="0" marB="0" anchor="ctr">
                    <a:lnL>
                      <a:noFill/>
                    </a:lnL>
                    <a:lnR>
                      <a:noFill/>
                    </a:lnR>
                    <a:lnT>
                      <a:noFill/>
                    </a:lnT>
                    <a:lnB>
                      <a:noFill/>
                    </a:lnB>
                  </a:tcPr>
                </a:tc>
                <a:tc>
                  <a:txBody>
                    <a:bodyPr/>
                    <a:lstStyle/>
                    <a:p>
                      <a:pPr algn="l" rtl="0" fontAlgn="base"/>
                      <a:r>
                        <a:rPr lang="en-GB" sz="1300" b="0" i="0" dirty="0">
                          <a:effectLst/>
                          <a:latin typeface="Monaco" pitchFamily="2" charset="77"/>
                        </a:rPr>
                        <a:t>public class Bird {</a:t>
                      </a:r>
                    </a:p>
                    <a:p>
                      <a:pPr algn="l" rtl="0" fontAlgn="base"/>
                      <a:r>
                        <a:rPr lang="en-GB" sz="1300" b="0" i="0" dirty="0">
                          <a:effectLst/>
                          <a:latin typeface="Monaco" pitchFamily="2" charset="77"/>
                        </a:rPr>
                        <a:t>…</a:t>
                      </a:r>
                    </a:p>
                    <a:p>
                      <a:pPr algn="l" rtl="0" fontAlgn="base"/>
                      <a:r>
                        <a:rPr lang="en-GB" sz="1300" b="0" i="0" dirty="0">
                          <a:effectLst/>
                          <a:latin typeface="Monaco" pitchFamily="2" charset="77"/>
                        </a:rPr>
                        <a:t>Public void sound ( ) {</a:t>
                      </a:r>
                    </a:p>
                    <a:p>
                      <a:pPr algn="l" rtl="0" fontAlgn="base"/>
                      <a:r>
                        <a:rPr lang="en-GB" sz="1300" b="0" i="0" dirty="0" err="1">
                          <a:effectLst/>
                          <a:latin typeface="Monaco" pitchFamily="2" charset="77"/>
                        </a:rPr>
                        <a:t>System.out.println</a:t>
                      </a:r>
                      <a:r>
                        <a:rPr lang="en-GB" sz="1300" b="0" i="0" dirty="0">
                          <a:effectLst/>
                          <a:latin typeface="Monaco" pitchFamily="2" charset="77"/>
                        </a:rPr>
                        <a:t> ( “ birds sounds “ );</a:t>
                      </a:r>
                    </a:p>
                    <a:p>
                      <a:pPr algn="l" rtl="0" fontAlgn="base"/>
                      <a:r>
                        <a:rPr lang="en-GB" sz="1300" b="0" i="0" dirty="0">
                          <a:effectLst/>
                          <a:latin typeface="Monaco" pitchFamily="2" charset="77"/>
                        </a:rPr>
                        <a:t>}</a:t>
                      </a:r>
                    </a:p>
                    <a:p>
                      <a:pPr algn="l" rtl="0" fontAlgn="base"/>
                      <a:r>
                        <a:rPr lang="en-GB" sz="1300" b="0" i="0" dirty="0">
                          <a:effectLst/>
                          <a:latin typeface="Monaco" pitchFamily="2" charset="77"/>
                        </a:rPr>
                        <a:t>}</a:t>
                      </a:r>
                    </a:p>
                    <a:p>
                      <a:pPr algn="l" rtl="0" fontAlgn="base"/>
                      <a:r>
                        <a:rPr lang="en-GB" sz="1300" b="0" i="0" dirty="0">
                          <a:effectLst/>
                          <a:latin typeface="Monaco" pitchFamily="2" charset="77"/>
                        </a:rPr>
                        <a:t>public class pigeon extends Bird {</a:t>
                      </a:r>
                    </a:p>
                    <a:p>
                      <a:pPr algn="l" rtl="0" fontAlgn="base"/>
                      <a:r>
                        <a:rPr lang="en-GB" sz="1300" b="0" i="0" dirty="0">
                          <a:effectLst/>
                          <a:latin typeface="Monaco" pitchFamily="2" charset="77"/>
                        </a:rPr>
                        <a:t>…</a:t>
                      </a:r>
                    </a:p>
                    <a:p>
                      <a:pPr algn="l" rtl="0" fontAlgn="base"/>
                      <a:r>
                        <a:rPr lang="en-GB" sz="1300" b="0" i="0" dirty="0">
                          <a:effectLst/>
                          <a:latin typeface="Monaco" pitchFamily="2" charset="77"/>
                        </a:rPr>
                        <a:t>@override</a:t>
                      </a:r>
                    </a:p>
                    <a:p>
                      <a:pPr algn="l" rtl="0" fontAlgn="base"/>
                      <a:r>
                        <a:rPr lang="en-GB" sz="1300" b="0" i="0" dirty="0">
                          <a:effectLst/>
                          <a:latin typeface="Monaco" pitchFamily="2" charset="77"/>
                        </a:rPr>
                        <a:t>public void sound ( ) {</a:t>
                      </a:r>
                    </a:p>
                    <a:p>
                      <a:pPr algn="l" rtl="0" fontAlgn="base"/>
                      <a:r>
                        <a:rPr lang="en-GB" sz="1300" b="0" i="0" dirty="0" err="1">
                          <a:effectLst/>
                          <a:latin typeface="Monaco" pitchFamily="2" charset="77"/>
                        </a:rPr>
                        <a:t>System.out.println</a:t>
                      </a:r>
                      <a:r>
                        <a:rPr lang="en-GB" sz="1300" b="0" i="0" dirty="0">
                          <a:effectLst/>
                          <a:latin typeface="Monaco" pitchFamily="2" charset="77"/>
                        </a:rPr>
                        <a:t>( “ cooing ” ) ;</a:t>
                      </a:r>
                    </a:p>
                    <a:p>
                      <a:pPr algn="l" rtl="0" fontAlgn="base"/>
                      <a:r>
                        <a:rPr lang="en-GB" sz="1300" b="0" i="0" dirty="0">
                          <a:effectLst/>
                          <a:latin typeface="Monaco" pitchFamily="2" charset="77"/>
                        </a:rPr>
                        <a:t>}</a:t>
                      </a:r>
                    </a:p>
                    <a:p>
                      <a:pPr algn="l" rtl="0" fontAlgn="base"/>
                      <a:r>
                        <a:rPr lang="en-GB" sz="1300" b="0" i="0" dirty="0">
                          <a:effectLst/>
                          <a:latin typeface="Monaco" pitchFamily="2" charset="77"/>
                        </a:rPr>
                        <a:t>}</a:t>
                      </a:r>
                    </a:p>
                    <a:p>
                      <a:pPr algn="l" rtl="0" fontAlgn="base"/>
                      <a:r>
                        <a:rPr lang="en-GB" sz="1300" b="0" i="0" dirty="0">
                          <a:effectLst/>
                          <a:latin typeface="Monaco" pitchFamily="2" charset="77"/>
                        </a:rPr>
                        <a:t>public class sparrow extends Bird ( ) {</a:t>
                      </a:r>
                    </a:p>
                    <a:p>
                      <a:pPr algn="l" rtl="0" fontAlgn="base"/>
                      <a:r>
                        <a:rPr lang="en-GB" sz="1300" b="0" i="0" dirty="0">
                          <a:effectLst/>
                          <a:latin typeface="Monaco" pitchFamily="2" charset="77"/>
                        </a:rPr>
                        <a:t>….</a:t>
                      </a:r>
                    </a:p>
                    <a:p>
                      <a:pPr algn="l" rtl="0" fontAlgn="base"/>
                      <a:r>
                        <a:rPr lang="en-GB" sz="1300" b="0" i="0" dirty="0">
                          <a:effectLst/>
                          <a:latin typeface="Monaco" pitchFamily="2" charset="77"/>
                        </a:rPr>
                        <a:t>@override</a:t>
                      </a:r>
                    </a:p>
                    <a:p>
                      <a:pPr algn="l" rtl="0" fontAlgn="base"/>
                      <a:r>
                        <a:rPr lang="en-GB" sz="1300" b="0" i="0" dirty="0">
                          <a:effectLst/>
                          <a:latin typeface="Monaco" pitchFamily="2" charset="77"/>
                        </a:rPr>
                        <a:t>Public void sound ( ){</a:t>
                      </a:r>
                    </a:p>
                    <a:p>
                      <a:pPr algn="l" rtl="0" fontAlgn="base"/>
                      <a:r>
                        <a:rPr lang="en-GB" sz="1300" b="0" i="0" dirty="0" err="1">
                          <a:effectLst/>
                          <a:latin typeface="Monaco" pitchFamily="2" charset="77"/>
                        </a:rPr>
                        <a:t>System.out.println</a:t>
                      </a:r>
                      <a:r>
                        <a:rPr lang="en-GB" sz="1300" b="0" i="0" dirty="0">
                          <a:effectLst/>
                          <a:latin typeface="Monaco" pitchFamily="2" charset="77"/>
                        </a:rPr>
                        <a:t>( “ chip ” ) ;</a:t>
                      </a:r>
                    </a:p>
                    <a:p>
                      <a:pPr algn="l" rtl="0" fontAlgn="base"/>
                      <a:r>
                        <a:rPr lang="en-GB" sz="1300" b="0" i="0" dirty="0">
                          <a:effectLst/>
                          <a:latin typeface="Monaco" pitchFamily="2" charset="77"/>
                        </a:rPr>
                        <a:t>}</a:t>
                      </a:r>
                    </a:p>
                    <a:p>
                      <a:pPr algn="l" rtl="0" fontAlgn="base"/>
                      <a:r>
                        <a:rPr lang="en-GB" sz="1300"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1747305284"/>
                  </a:ext>
                </a:extLst>
              </a:tr>
            </a:tbl>
          </a:graphicData>
        </a:graphic>
      </p:graphicFrame>
      <p:sp>
        <p:nvSpPr>
          <p:cNvPr id="3" name="Rectangle 2">
            <a:extLst>
              <a:ext uri="{FF2B5EF4-FFF2-40B4-BE49-F238E27FC236}">
                <a16:creationId xmlns:a16="http://schemas.microsoft.com/office/drawing/2014/main" id="{E105677A-41C9-6BCD-3192-7B2037ED5BDC}"/>
              </a:ext>
            </a:extLst>
          </p:cNvPr>
          <p:cNvSpPr>
            <a:spLocks noChangeArrowheads="1"/>
          </p:cNvSpPr>
          <p:nvPr/>
        </p:nvSpPr>
        <p:spPr bwMode="auto">
          <a:xfrm>
            <a:off x="1126074" y="410854"/>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0" u="none" strike="noStrike" cap="none" normalizeH="0" baseline="0">
                <a:ln>
                  <a:noFill/>
                </a:ln>
                <a:solidFill>
                  <a:srgbClr val="444444"/>
                </a:solidFill>
                <a:effectLst/>
                <a:latin typeface="Inter"/>
              </a:rPr>
              <a:t>Example:</a:t>
            </a:r>
            <a:endParaRPr kumimoji="0" lang="en-NG" altLang="en-NG" sz="10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NG" altLang="en-NG" sz="1800" b="0" i="0" u="none" strike="noStrike" cap="none" normalizeH="0" baseline="0">
                <a:ln>
                  <a:noFill/>
                </a:ln>
                <a:solidFill>
                  <a:schemeClr val="tx1"/>
                </a:solidFill>
                <a:effectLst/>
                <a:latin typeface="Arial" panose="020B0604020202020204" pitchFamily="34" charset="0"/>
              </a:rPr>
            </a:br>
            <a:endParaRPr kumimoji="0" lang="en-NG" altLang="en-NG"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659395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D8279C-D78A-4B8A-0DAC-4A2D90D5D913}"/>
              </a:ext>
            </a:extLst>
          </p:cNvPr>
          <p:cNvSpPr txBox="1"/>
          <p:nvPr/>
        </p:nvSpPr>
        <p:spPr>
          <a:xfrm>
            <a:off x="427512" y="1123691"/>
            <a:ext cx="6103916" cy="1815882"/>
          </a:xfrm>
          <a:prstGeom prst="rect">
            <a:avLst/>
          </a:prstGeom>
          <a:noFill/>
        </p:spPr>
        <p:txBody>
          <a:bodyPr wrap="square">
            <a:spAutoFit/>
          </a:bodyPr>
          <a:lstStyle/>
          <a:p>
            <a:pPr algn="l" fontAlgn="base"/>
            <a:r>
              <a:rPr lang="en-GB" sz="2800" b="0" i="0" dirty="0">
                <a:solidFill>
                  <a:srgbClr val="444444"/>
                </a:solidFill>
                <a:effectLst/>
                <a:latin typeface="Inter"/>
              </a:rPr>
              <a:t>Polymorphism in java can be classified into two types:</a:t>
            </a:r>
          </a:p>
          <a:p>
            <a:pPr algn="l" fontAlgn="base">
              <a:buFont typeface="+mj-lt"/>
              <a:buAutoNum type="arabicPeriod"/>
            </a:pPr>
            <a:r>
              <a:rPr lang="en-GB" sz="2800" b="0" i="0" dirty="0">
                <a:solidFill>
                  <a:srgbClr val="444444"/>
                </a:solidFill>
                <a:effectLst/>
                <a:latin typeface="Inter"/>
              </a:rPr>
              <a:t>Static / Compile-Time Polymorphism</a:t>
            </a:r>
          </a:p>
          <a:p>
            <a:pPr algn="l" fontAlgn="base">
              <a:buFont typeface="+mj-lt"/>
              <a:buAutoNum type="arabicPeriod"/>
            </a:pPr>
            <a:r>
              <a:rPr lang="en-GB" sz="2800" b="0" i="0" dirty="0">
                <a:solidFill>
                  <a:srgbClr val="444444"/>
                </a:solidFill>
                <a:effectLst/>
                <a:latin typeface="Inter"/>
              </a:rPr>
              <a:t>Dynamic / Runtime Polymorphism</a:t>
            </a:r>
          </a:p>
        </p:txBody>
      </p:sp>
    </p:spTree>
    <p:extLst>
      <p:ext uri="{BB962C8B-B14F-4D97-AF65-F5344CB8AC3E}">
        <p14:creationId xmlns:p14="http://schemas.microsoft.com/office/powerpoint/2010/main" val="33031064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082ABA-3AD8-4C27-08B8-98486960BAFE}"/>
              </a:ext>
            </a:extLst>
          </p:cNvPr>
          <p:cNvSpPr txBox="1"/>
          <p:nvPr/>
        </p:nvSpPr>
        <p:spPr>
          <a:xfrm>
            <a:off x="534389" y="454944"/>
            <a:ext cx="9084623" cy="4524315"/>
          </a:xfrm>
          <a:prstGeom prst="rect">
            <a:avLst/>
          </a:prstGeom>
          <a:noFill/>
        </p:spPr>
        <p:txBody>
          <a:bodyPr wrap="square">
            <a:spAutoFit/>
          </a:bodyPr>
          <a:lstStyle/>
          <a:p>
            <a:pPr algn="l" fontAlgn="base"/>
            <a:r>
              <a:rPr lang="en-GB" sz="3200" b="1" i="0" dirty="0">
                <a:effectLst/>
                <a:latin typeface="Inter"/>
              </a:rPr>
              <a:t>What is Compile-Time Polymorphism in Java?</a:t>
            </a:r>
          </a:p>
          <a:p>
            <a:pPr algn="l" fontAlgn="base"/>
            <a:r>
              <a:rPr lang="en-GB" sz="3200" b="0" i="0" dirty="0">
                <a:solidFill>
                  <a:srgbClr val="444444"/>
                </a:solidFill>
                <a:effectLst/>
                <a:latin typeface="Inter"/>
              </a:rPr>
              <a:t>Compile-Time polymorphism in java is also known as Static Polymorphism. to resolved at compile-time which is achieved through the Method Overloading.</a:t>
            </a:r>
          </a:p>
          <a:p>
            <a:pPr algn="l" fontAlgn="base"/>
            <a:r>
              <a:rPr lang="en-GB" sz="3200" b="1" i="0" dirty="0">
                <a:effectLst/>
                <a:latin typeface="Inter"/>
              </a:rPr>
              <a:t>What is Runtime Polymorphism in Java?</a:t>
            </a:r>
          </a:p>
          <a:p>
            <a:pPr algn="l" fontAlgn="base"/>
            <a:r>
              <a:rPr lang="en-GB" sz="3200" b="0" i="0" dirty="0">
                <a:solidFill>
                  <a:srgbClr val="444444"/>
                </a:solidFill>
                <a:effectLst/>
                <a:latin typeface="Inter"/>
              </a:rPr>
              <a:t>Runtime polymorphism in java is also known as Dynamic Binding which is used to call an overridden method that is resolved dynamically at runtime rather than at compile time. </a:t>
            </a:r>
          </a:p>
        </p:txBody>
      </p:sp>
    </p:spTree>
    <p:extLst>
      <p:ext uri="{BB962C8B-B14F-4D97-AF65-F5344CB8AC3E}">
        <p14:creationId xmlns:p14="http://schemas.microsoft.com/office/powerpoint/2010/main" val="5356950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D006131-F3A9-6381-9A0A-513614F7C206}"/>
              </a:ext>
            </a:extLst>
          </p:cNvPr>
          <p:cNvSpPr txBox="1"/>
          <p:nvPr/>
        </p:nvSpPr>
        <p:spPr>
          <a:xfrm>
            <a:off x="3048990" y="1446810"/>
            <a:ext cx="6097978" cy="523220"/>
          </a:xfrm>
          <a:prstGeom prst="rect">
            <a:avLst/>
          </a:prstGeom>
          <a:noFill/>
        </p:spPr>
        <p:txBody>
          <a:bodyPr wrap="square">
            <a:spAutoFit/>
          </a:bodyPr>
          <a:lstStyle/>
          <a:p>
            <a:pPr algn="l" fontAlgn="base">
              <a:buFont typeface="Arial" panose="020B0604020202020204" pitchFamily="34" charset="0"/>
              <a:buChar char="•"/>
            </a:pPr>
            <a:r>
              <a:rPr lang="en-GB" sz="2800" b="0" i="0" u="none" strike="noStrike" dirty="0">
                <a:solidFill>
                  <a:srgbClr val="444444"/>
                </a:solidFill>
                <a:effectLst/>
                <a:latin typeface="Inter"/>
              </a:rPr>
              <a:t>What is Encapsulation?</a:t>
            </a:r>
            <a:endParaRPr lang="en-GB" sz="2800" b="0" i="0" dirty="0">
              <a:solidFill>
                <a:srgbClr val="444444"/>
              </a:solidFill>
              <a:effectLst/>
              <a:latin typeface="Inter"/>
            </a:endParaRPr>
          </a:p>
        </p:txBody>
      </p:sp>
    </p:spTree>
    <p:extLst>
      <p:ext uri="{BB962C8B-B14F-4D97-AF65-F5344CB8AC3E}">
        <p14:creationId xmlns:p14="http://schemas.microsoft.com/office/powerpoint/2010/main" val="1446033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DC55EE6-6A34-40E2-CAF7-A575527B37D2}"/>
              </a:ext>
            </a:extLst>
          </p:cNvPr>
          <p:cNvSpPr txBox="1"/>
          <p:nvPr/>
        </p:nvSpPr>
        <p:spPr>
          <a:xfrm>
            <a:off x="735376" y="735242"/>
            <a:ext cx="9551624" cy="5016758"/>
          </a:xfrm>
          <a:prstGeom prst="rect">
            <a:avLst/>
          </a:prstGeom>
          <a:noFill/>
        </p:spPr>
        <p:txBody>
          <a:bodyPr wrap="square">
            <a:spAutoFit/>
          </a:bodyPr>
          <a:lstStyle/>
          <a:p>
            <a:r>
              <a:rPr lang="en-GB" sz="3200" b="1" i="0" dirty="0">
                <a:solidFill>
                  <a:schemeClr val="tx1">
                    <a:lumMod val="95000"/>
                    <a:lumOff val="5000"/>
                  </a:schemeClr>
                </a:solidFill>
                <a:effectLst/>
                <a:latin typeface="Söhne"/>
              </a:rPr>
              <a:t>Java code challenge</a:t>
            </a:r>
          </a:p>
          <a:p>
            <a:endParaRPr lang="en-GB" sz="3200" dirty="0">
              <a:solidFill>
                <a:schemeClr val="tx1">
                  <a:lumMod val="95000"/>
                  <a:lumOff val="5000"/>
                </a:schemeClr>
              </a:solidFill>
              <a:latin typeface="Söhne"/>
            </a:endParaRPr>
          </a:p>
          <a:p>
            <a:endParaRPr lang="en-GB" sz="3200" dirty="0">
              <a:solidFill>
                <a:schemeClr val="tx1">
                  <a:lumMod val="95000"/>
                  <a:lumOff val="5000"/>
                </a:schemeClr>
              </a:solidFill>
              <a:latin typeface="Söhne"/>
            </a:endParaRPr>
          </a:p>
          <a:p>
            <a:pPr algn="l">
              <a:buFont typeface="+mj-lt"/>
              <a:buAutoNum type="arabicPeriod"/>
            </a:pPr>
            <a:r>
              <a:rPr lang="en-GB" sz="3200" b="1" i="0" dirty="0">
                <a:solidFill>
                  <a:schemeClr val="tx1">
                    <a:lumMod val="95000"/>
                    <a:lumOff val="5000"/>
                  </a:schemeClr>
                </a:solidFill>
                <a:effectLst/>
                <a:latin typeface="Söhne"/>
              </a:rPr>
              <a:t>Convert Temperature from Celsius to Fahrenheit:</a:t>
            </a:r>
            <a:r>
              <a:rPr lang="en-GB" sz="3200" b="0" i="0" dirty="0">
                <a:solidFill>
                  <a:schemeClr val="tx1">
                    <a:lumMod val="95000"/>
                    <a:lumOff val="5000"/>
                  </a:schemeClr>
                </a:solidFill>
                <a:effectLst/>
                <a:latin typeface="Söhne"/>
              </a:rPr>
              <a:t> Write a Java program that takes a temperature value in Celsius as input and converts it to Fahrenheit.</a:t>
            </a:r>
          </a:p>
          <a:p>
            <a:pPr algn="l">
              <a:buFont typeface="+mj-lt"/>
              <a:buAutoNum type="arabicPeriod"/>
            </a:pPr>
            <a:endParaRPr lang="en-GB" sz="3200" dirty="0">
              <a:solidFill>
                <a:schemeClr val="tx1">
                  <a:lumMod val="95000"/>
                  <a:lumOff val="5000"/>
                </a:schemeClr>
              </a:solidFill>
              <a:latin typeface="Söhne"/>
            </a:endParaRPr>
          </a:p>
          <a:p>
            <a:pPr algn="l"/>
            <a:r>
              <a:rPr lang="en-GB" sz="3200" b="0" i="0" dirty="0">
                <a:solidFill>
                  <a:schemeClr val="tx1">
                    <a:lumMod val="95000"/>
                    <a:lumOff val="5000"/>
                  </a:schemeClr>
                </a:solidFill>
                <a:effectLst/>
                <a:latin typeface="Söhne"/>
              </a:rPr>
              <a:t> The formula for converting Celsius to Fahrenheit is: F = (C × 9/5) + 32, where F is the temperature in Fahrenheit and C is the temperature in Celsius.</a:t>
            </a:r>
          </a:p>
        </p:txBody>
      </p:sp>
    </p:spTree>
    <p:extLst>
      <p:ext uri="{BB962C8B-B14F-4D97-AF65-F5344CB8AC3E}">
        <p14:creationId xmlns:p14="http://schemas.microsoft.com/office/powerpoint/2010/main" val="29717850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65B8F8A-DA4D-F2F2-BA05-9AF24581E3A3}"/>
              </a:ext>
            </a:extLst>
          </p:cNvPr>
          <p:cNvSpPr txBox="1"/>
          <p:nvPr/>
        </p:nvSpPr>
        <p:spPr>
          <a:xfrm>
            <a:off x="475014" y="209843"/>
            <a:ext cx="6103916" cy="4247317"/>
          </a:xfrm>
          <a:prstGeom prst="rect">
            <a:avLst/>
          </a:prstGeom>
          <a:noFill/>
        </p:spPr>
        <p:txBody>
          <a:bodyPr wrap="square">
            <a:spAutoFit/>
          </a:bodyPr>
          <a:lstStyle/>
          <a:p>
            <a:pPr algn="l" fontAlgn="base"/>
            <a:r>
              <a:rPr lang="en-GB" b="0" i="0" dirty="0">
                <a:solidFill>
                  <a:srgbClr val="444444"/>
                </a:solidFill>
                <a:effectLst/>
                <a:latin typeface="Inter"/>
              </a:rPr>
              <a:t>Encapsulation is one of the concepts in OOPs concepts; it is the process that binds together the data and code into a single unit and keeps both from being safe from outside interference and misuse. In this process, the data is hidden from other classes and can be accessed only through the current class’s methods. Hence, it is also known as data hiding. Encapsulation acts as a protective wrapper that prevents the code and data from being accessed by outsiders. These are controlled through a well-defined interface. </a:t>
            </a:r>
          </a:p>
          <a:p>
            <a:pPr algn="l" fontAlgn="base"/>
            <a:r>
              <a:rPr lang="en-GB" b="0" i="0" dirty="0">
                <a:solidFill>
                  <a:srgbClr val="444444"/>
                </a:solidFill>
                <a:effectLst/>
                <a:latin typeface="Inter"/>
              </a:rPr>
              <a:t>Encapsulation is achieved by declaring the variables as private and providing public setter and getter methods to modify and view the variable values. In encapsulation, the fields of a class are made read-only or write-only. This method also improves reusability. Encapsulated code is also easy to test for unit testing.</a:t>
            </a:r>
          </a:p>
        </p:txBody>
      </p:sp>
    </p:spTree>
    <p:extLst>
      <p:ext uri="{BB962C8B-B14F-4D97-AF65-F5344CB8AC3E}">
        <p14:creationId xmlns:p14="http://schemas.microsoft.com/office/powerpoint/2010/main" val="34379513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882E15B-26B3-5E96-4E9F-BE977A2698DC}"/>
              </a:ext>
            </a:extLst>
          </p:cNvPr>
          <p:cNvGraphicFramePr>
            <a:graphicFrameLocks noGrp="1"/>
          </p:cNvGraphicFramePr>
          <p:nvPr>
            <p:extLst>
              <p:ext uri="{D42A27DB-BD31-4B8C-83A1-F6EECF244321}">
                <p14:modId xmlns:p14="http://schemas.microsoft.com/office/powerpoint/2010/main" val="916413382"/>
              </p:ext>
            </p:extLst>
          </p:nvPr>
        </p:nvGraphicFramePr>
        <p:xfrm>
          <a:off x="1275800" y="367414"/>
          <a:ext cx="4217852" cy="3881437"/>
        </p:xfrm>
        <a:graphic>
          <a:graphicData uri="http://schemas.openxmlformats.org/drawingml/2006/table">
            <a:tbl>
              <a:tblPr/>
              <a:tblGrid>
                <a:gridCol w="302411">
                  <a:extLst>
                    <a:ext uri="{9D8B030D-6E8A-4147-A177-3AD203B41FA5}">
                      <a16:colId xmlns:a16="http://schemas.microsoft.com/office/drawing/2014/main" val="3082849764"/>
                    </a:ext>
                  </a:extLst>
                </a:gridCol>
                <a:gridCol w="3915441">
                  <a:extLst>
                    <a:ext uri="{9D8B030D-6E8A-4147-A177-3AD203B41FA5}">
                      <a16:colId xmlns:a16="http://schemas.microsoft.com/office/drawing/2014/main" val="1892789968"/>
                    </a:ext>
                  </a:extLst>
                </a:gridCol>
              </a:tblGrid>
              <a:tr h="3881437">
                <a:tc>
                  <a:txBody>
                    <a:bodyPr/>
                    <a:lstStyle/>
                    <a:p>
                      <a:pPr algn="r" rtl="0" fontAlgn="base"/>
                      <a:r>
                        <a:rPr lang="en-NG" sz="1100" b="0" i="0">
                          <a:solidFill>
                            <a:srgbClr val="AFAFAF"/>
                          </a:solidFill>
                          <a:effectLst/>
                          <a:latin typeface="Monaco" pitchFamily="2" charset="77"/>
                        </a:rPr>
                        <a:t>1</a:t>
                      </a:r>
                    </a:p>
                    <a:p>
                      <a:pPr algn="r" rtl="0" fontAlgn="base"/>
                      <a:r>
                        <a:rPr lang="en-NG" sz="1100" b="0" i="0">
                          <a:solidFill>
                            <a:srgbClr val="AFAFAF"/>
                          </a:solidFill>
                          <a:effectLst/>
                          <a:latin typeface="Monaco" pitchFamily="2" charset="77"/>
                        </a:rPr>
                        <a:t>2</a:t>
                      </a:r>
                    </a:p>
                    <a:p>
                      <a:pPr algn="r" rtl="0" fontAlgn="base"/>
                      <a:r>
                        <a:rPr lang="en-NG" sz="1100" b="0" i="0">
                          <a:solidFill>
                            <a:srgbClr val="AFAFAF"/>
                          </a:solidFill>
                          <a:effectLst/>
                          <a:latin typeface="Monaco" pitchFamily="2" charset="77"/>
                        </a:rPr>
                        <a:t>3</a:t>
                      </a:r>
                    </a:p>
                    <a:p>
                      <a:pPr algn="r" rtl="0" fontAlgn="base"/>
                      <a:r>
                        <a:rPr lang="en-NG" sz="1100" b="0" i="0">
                          <a:solidFill>
                            <a:srgbClr val="AFAFAF"/>
                          </a:solidFill>
                          <a:effectLst/>
                          <a:latin typeface="Monaco" pitchFamily="2" charset="77"/>
                        </a:rPr>
                        <a:t>4</a:t>
                      </a:r>
                    </a:p>
                    <a:p>
                      <a:pPr algn="r" rtl="0" fontAlgn="base"/>
                      <a:r>
                        <a:rPr lang="en-NG" sz="1100" b="0" i="0">
                          <a:solidFill>
                            <a:srgbClr val="AFAFAF"/>
                          </a:solidFill>
                          <a:effectLst/>
                          <a:latin typeface="Monaco" pitchFamily="2" charset="77"/>
                        </a:rPr>
                        <a:t>5</a:t>
                      </a:r>
                    </a:p>
                    <a:p>
                      <a:pPr algn="r" rtl="0" fontAlgn="base"/>
                      <a:r>
                        <a:rPr lang="en-NG" sz="1100" b="0" i="0">
                          <a:solidFill>
                            <a:srgbClr val="AFAFAF"/>
                          </a:solidFill>
                          <a:effectLst/>
                          <a:latin typeface="Monaco" pitchFamily="2" charset="77"/>
                        </a:rPr>
                        <a:t>6</a:t>
                      </a:r>
                    </a:p>
                    <a:p>
                      <a:pPr algn="r" rtl="0" fontAlgn="base"/>
                      <a:r>
                        <a:rPr lang="en-NG" sz="1100" b="0" i="0">
                          <a:solidFill>
                            <a:srgbClr val="AFAFAF"/>
                          </a:solidFill>
                          <a:effectLst/>
                          <a:latin typeface="Monaco" pitchFamily="2" charset="77"/>
                        </a:rPr>
                        <a:t>7</a:t>
                      </a:r>
                    </a:p>
                    <a:p>
                      <a:pPr algn="r" rtl="0" fontAlgn="base"/>
                      <a:r>
                        <a:rPr lang="en-NG" sz="1100" b="0" i="0">
                          <a:solidFill>
                            <a:srgbClr val="AFAFAF"/>
                          </a:solidFill>
                          <a:effectLst/>
                          <a:latin typeface="Monaco" pitchFamily="2" charset="77"/>
                        </a:rPr>
                        <a:t>8</a:t>
                      </a:r>
                    </a:p>
                    <a:p>
                      <a:pPr algn="r" rtl="0" fontAlgn="base"/>
                      <a:r>
                        <a:rPr lang="en-NG" sz="1100" b="0" i="0">
                          <a:solidFill>
                            <a:srgbClr val="AFAFAF"/>
                          </a:solidFill>
                          <a:effectLst/>
                          <a:latin typeface="Monaco" pitchFamily="2" charset="77"/>
                        </a:rPr>
                        <a:t>9</a:t>
                      </a:r>
                    </a:p>
                    <a:p>
                      <a:pPr algn="r" rtl="0" fontAlgn="base"/>
                      <a:r>
                        <a:rPr lang="en-NG" sz="1100" b="0" i="0">
                          <a:solidFill>
                            <a:srgbClr val="AFAFAF"/>
                          </a:solidFill>
                          <a:effectLst/>
                          <a:latin typeface="Monaco" pitchFamily="2" charset="77"/>
                        </a:rPr>
                        <a:t>10</a:t>
                      </a:r>
                    </a:p>
                    <a:p>
                      <a:pPr algn="r" rtl="0" fontAlgn="base"/>
                      <a:r>
                        <a:rPr lang="en-NG" sz="1100" b="0" i="0">
                          <a:solidFill>
                            <a:srgbClr val="AFAFAF"/>
                          </a:solidFill>
                          <a:effectLst/>
                          <a:latin typeface="Monaco" pitchFamily="2" charset="77"/>
                        </a:rPr>
                        <a:t>11</a:t>
                      </a:r>
                    </a:p>
                    <a:p>
                      <a:pPr algn="r" rtl="0" fontAlgn="base"/>
                      <a:r>
                        <a:rPr lang="en-NG" sz="1100" b="0" i="0">
                          <a:solidFill>
                            <a:srgbClr val="AFAFAF"/>
                          </a:solidFill>
                          <a:effectLst/>
                          <a:latin typeface="Monaco" pitchFamily="2" charset="77"/>
                        </a:rPr>
                        <a:t>12</a:t>
                      </a:r>
                    </a:p>
                    <a:p>
                      <a:pPr algn="r" rtl="0" fontAlgn="base"/>
                      <a:r>
                        <a:rPr lang="en-NG" sz="1100" b="0" i="0">
                          <a:solidFill>
                            <a:srgbClr val="AFAFAF"/>
                          </a:solidFill>
                          <a:effectLst/>
                          <a:latin typeface="Monaco" pitchFamily="2" charset="77"/>
                        </a:rPr>
                        <a:t>13</a:t>
                      </a:r>
                    </a:p>
                    <a:p>
                      <a:pPr algn="r" rtl="0" fontAlgn="base"/>
                      <a:r>
                        <a:rPr lang="en-NG" sz="1100" b="0" i="0">
                          <a:solidFill>
                            <a:srgbClr val="AFAFAF"/>
                          </a:solidFill>
                          <a:effectLst/>
                          <a:latin typeface="Monaco" pitchFamily="2" charset="77"/>
                        </a:rPr>
                        <a:t>14</a:t>
                      </a:r>
                    </a:p>
                    <a:p>
                      <a:pPr algn="r" rtl="0" fontAlgn="base"/>
                      <a:r>
                        <a:rPr lang="en-NG" sz="1100" b="0" i="0">
                          <a:solidFill>
                            <a:srgbClr val="AFAFAF"/>
                          </a:solidFill>
                          <a:effectLst/>
                          <a:latin typeface="Monaco" pitchFamily="2" charset="77"/>
                        </a:rPr>
                        <a:t>15</a:t>
                      </a:r>
                    </a:p>
                    <a:p>
                      <a:pPr algn="r" rtl="0" fontAlgn="base"/>
                      <a:r>
                        <a:rPr lang="en-NG" sz="1100" b="0" i="0">
                          <a:solidFill>
                            <a:srgbClr val="AFAFAF"/>
                          </a:solidFill>
                          <a:effectLst/>
                          <a:latin typeface="Monaco" pitchFamily="2" charset="77"/>
                        </a:rPr>
                        <a:t>16</a:t>
                      </a:r>
                    </a:p>
                    <a:p>
                      <a:pPr algn="r" rtl="0" fontAlgn="base"/>
                      <a:r>
                        <a:rPr lang="en-NG" sz="1100" b="0" i="0">
                          <a:solidFill>
                            <a:srgbClr val="AFAFAF"/>
                          </a:solidFill>
                          <a:effectLst/>
                          <a:latin typeface="Monaco" pitchFamily="2" charset="77"/>
                        </a:rPr>
                        <a:t>17</a:t>
                      </a:r>
                    </a:p>
                    <a:p>
                      <a:pPr algn="r" rtl="0" fontAlgn="base"/>
                      <a:r>
                        <a:rPr lang="en-NG" sz="1100" b="0" i="0">
                          <a:solidFill>
                            <a:srgbClr val="AFAFAF"/>
                          </a:solidFill>
                          <a:effectLst/>
                          <a:latin typeface="Monaco" pitchFamily="2" charset="77"/>
                        </a:rPr>
                        <a:t>18</a:t>
                      </a:r>
                    </a:p>
                    <a:p>
                      <a:pPr algn="r" rtl="0" fontAlgn="base"/>
                      <a:r>
                        <a:rPr lang="en-NG" sz="1100" b="0" i="0">
                          <a:solidFill>
                            <a:srgbClr val="AFAFAF"/>
                          </a:solidFill>
                          <a:effectLst/>
                          <a:latin typeface="Monaco" pitchFamily="2" charset="77"/>
                        </a:rPr>
                        <a:t>19</a:t>
                      </a:r>
                    </a:p>
                    <a:p>
                      <a:pPr algn="r" rtl="0" fontAlgn="base"/>
                      <a:r>
                        <a:rPr lang="en-NG" sz="1100" b="0" i="0">
                          <a:solidFill>
                            <a:srgbClr val="AFAFAF"/>
                          </a:solidFill>
                          <a:effectLst/>
                          <a:latin typeface="Monaco" pitchFamily="2" charset="77"/>
                        </a:rPr>
                        <a:t>20</a:t>
                      </a:r>
                    </a:p>
                    <a:p>
                      <a:pPr algn="r" rtl="0" fontAlgn="base"/>
                      <a:r>
                        <a:rPr lang="en-NG" sz="1100" b="0" i="0">
                          <a:solidFill>
                            <a:srgbClr val="AFAFAF"/>
                          </a:solidFill>
                          <a:effectLst/>
                          <a:latin typeface="Monaco" pitchFamily="2" charset="77"/>
                        </a:rPr>
                        <a:t>21</a:t>
                      </a:r>
                    </a:p>
                    <a:p>
                      <a:pPr algn="r" rtl="0" fontAlgn="base"/>
                      <a:r>
                        <a:rPr lang="en-NG" sz="1100" b="0" i="0">
                          <a:solidFill>
                            <a:srgbClr val="AFAFAF"/>
                          </a:solidFill>
                          <a:effectLst/>
                          <a:latin typeface="Monaco" pitchFamily="2" charset="77"/>
                        </a:rPr>
                        <a:t>22</a:t>
                      </a:r>
                    </a:p>
                  </a:txBody>
                  <a:tcPr marL="0" marR="0" marT="0" marB="0" anchor="ctr">
                    <a:lnL>
                      <a:noFill/>
                    </a:lnL>
                    <a:lnR>
                      <a:noFill/>
                    </a:lnR>
                    <a:lnT>
                      <a:noFill/>
                    </a:lnT>
                    <a:lnB>
                      <a:noFill/>
                    </a:lnB>
                  </a:tcPr>
                </a:tc>
                <a:tc>
                  <a:txBody>
                    <a:bodyPr/>
                    <a:lstStyle/>
                    <a:p>
                      <a:pPr algn="l" rtl="0" fontAlgn="base"/>
                      <a:r>
                        <a:rPr lang="en-GB" sz="1100" b="0" i="0" dirty="0">
                          <a:effectLst/>
                          <a:latin typeface="Monaco" pitchFamily="2" charset="77"/>
                        </a:rPr>
                        <a:t>class animal {</a:t>
                      </a:r>
                    </a:p>
                    <a:p>
                      <a:pPr algn="l" rtl="0" fontAlgn="base"/>
                      <a:r>
                        <a:rPr lang="en-GB" sz="1100" b="0" i="0" dirty="0">
                          <a:effectLst/>
                          <a:latin typeface="Monaco" pitchFamily="2" charset="77"/>
                        </a:rPr>
                        <a:t>// private field </a:t>
                      </a:r>
                    </a:p>
                    <a:p>
                      <a:pPr algn="l" rtl="0" fontAlgn="base"/>
                      <a:r>
                        <a:rPr lang="en-GB" sz="1100" b="0" i="0" dirty="0">
                          <a:effectLst/>
                          <a:latin typeface="Monaco" pitchFamily="2" charset="77"/>
                        </a:rPr>
                        <a:t>private int age;</a:t>
                      </a:r>
                    </a:p>
                    <a:p>
                      <a:pPr algn="l" rtl="0" fontAlgn="base"/>
                      <a:r>
                        <a:rPr lang="en-GB" sz="1100" b="0" i="0" dirty="0">
                          <a:effectLst/>
                          <a:latin typeface="Monaco" pitchFamily="2" charset="77"/>
                        </a:rPr>
                        <a:t>//getter method </a:t>
                      </a:r>
                    </a:p>
                    <a:p>
                      <a:pPr algn="l" rtl="0" fontAlgn="base"/>
                      <a:r>
                        <a:rPr lang="en-GB" sz="1100" b="0" i="0" dirty="0">
                          <a:effectLst/>
                          <a:latin typeface="Monaco" pitchFamily="2" charset="77"/>
                        </a:rPr>
                        <a:t>Public int </a:t>
                      </a:r>
                      <a:r>
                        <a:rPr lang="en-GB" sz="1100" b="0" i="0" dirty="0" err="1">
                          <a:effectLst/>
                          <a:latin typeface="Monaco" pitchFamily="2" charset="77"/>
                        </a:rPr>
                        <a:t>getage</a:t>
                      </a:r>
                      <a:r>
                        <a:rPr lang="en-GB" sz="1100" b="0" i="0" dirty="0">
                          <a:effectLst/>
                          <a:latin typeface="Monaco" pitchFamily="2" charset="77"/>
                        </a:rPr>
                        <a:t> ( ) {</a:t>
                      </a:r>
                    </a:p>
                    <a:p>
                      <a:pPr algn="l" rtl="0" fontAlgn="base"/>
                      <a:r>
                        <a:rPr lang="en-GB" sz="1100" b="0" i="0" dirty="0">
                          <a:effectLst/>
                          <a:latin typeface="Monaco" pitchFamily="2" charset="77"/>
                        </a:rPr>
                        <a:t>return age;</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//setter method </a:t>
                      </a:r>
                    </a:p>
                    <a:p>
                      <a:pPr algn="l" rtl="0" fontAlgn="base"/>
                      <a:r>
                        <a:rPr lang="en-GB" sz="1100" b="0" i="0" dirty="0">
                          <a:effectLst/>
                          <a:latin typeface="Monaco" pitchFamily="2" charset="77"/>
                        </a:rPr>
                        <a:t>public void </a:t>
                      </a:r>
                      <a:r>
                        <a:rPr lang="en-GB" sz="1100" b="0" i="0" dirty="0" err="1">
                          <a:effectLst/>
                          <a:latin typeface="Monaco" pitchFamily="2" charset="77"/>
                        </a:rPr>
                        <a:t>setAge</a:t>
                      </a:r>
                      <a:r>
                        <a:rPr lang="en-GB" sz="1100" b="0" i="0" dirty="0">
                          <a:effectLst/>
                          <a:latin typeface="Monaco" pitchFamily="2" charset="77"/>
                        </a:rPr>
                        <a:t> ( int age ) {</a:t>
                      </a:r>
                    </a:p>
                    <a:p>
                      <a:pPr algn="l" rtl="0" fontAlgn="base"/>
                      <a:r>
                        <a:rPr lang="en-GB" sz="1100" b="0" i="0" dirty="0">
                          <a:effectLst/>
                          <a:latin typeface="Monaco" pitchFamily="2" charset="77"/>
                        </a:rPr>
                        <a:t>this. Age = age;</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class Main {</a:t>
                      </a:r>
                    </a:p>
                    <a:p>
                      <a:pPr algn="l" rtl="0" fontAlgn="base"/>
                      <a:r>
                        <a:rPr lang="en-GB" sz="1100" b="0" i="0" dirty="0">
                          <a:effectLst/>
                          <a:latin typeface="Monaco" pitchFamily="2" charset="77"/>
                        </a:rPr>
                        <a:t>public static void main (String </a:t>
                      </a:r>
                      <a:r>
                        <a:rPr lang="en-GB" sz="1100" b="0" i="0" dirty="0" err="1">
                          <a:effectLst/>
                          <a:latin typeface="Monaco" pitchFamily="2" charset="77"/>
                        </a:rPr>
                        <a:t>args</a:t>
                      </a:r>
                      <a:r>
                        <a:rPr lang="en-GB" sz="1100" b="0" i="0" dirty="0">
                          <a:effectLst/>
                          <a:latin typeface="Monaco" pitchFamily="2" charset="77"/>
                        </a:rPr>
                        <a:t> []);</a:t>
                      </a:r>
                    </a:p>
                    <a:p>
                      <a:pPr algn="l" rtl="0" fontAlgn="base"/>
                      <a:r>
                        <a:rPr lang="en-GB" sz="1100" b="0" i="0" dirty="0">
                          <a:effectLst/>
                          <a:latin typeface="Monaco" pitchFamily="2" charset="77"/>
                        </a:rPr>
                        <a:t>//create an object of person </a:t>
                      </a:r>
                    </a:p>
                    <a:p>
                      <a:pPr algn="l" rtl="0" fontAlgn="base"/>
                      <a:r>
                        <a:rPr lang="en-GB" sz="1100" b="0" i="0" dirty="0">
                          <a:effectLst/>
                          <a:latin typeface="Monaco" pitchFamily="2" charset="77"/>
                        </a:rPr>
                        <a:t>Animal a1= new Animal ();</a:t>
                      </a:r>
                    </a:p>
                    <a:p>
                      <a:pPr algn="l" rtl="0" fontAlgn="base"/>
                      <a:r>
                        <a:rPr lang="en-GB" sz="1100" b="0" i="0" dirty="0">
                          <a:effectLst/>
                          <a:latin typeface="Monaco" pitchFamily="2" charset="77"/>
                        </a:rPr>
                        <a:t>//change age using setter </a:t>
                      </a:r>
                    </a:p>
                    <a:p>
                      <a:pPr algn="l" rtl="0" fontAlgn="base"/>
                      <a:r>
                        <a:rPr lang="en-GB" sz="1100" b="0" i="0" dirty="0">
                          <a:effectLst/>
                          <a:latin typeface="Monaco" pitchFamily="2" charset="77"/>
                        </a:rPr>
                        <a:t>A1. </a:t>
                      </a:r>
                      <a:r>
                        <a:rPr lang="en-GB" sz="1100" b="0" i="0" dirty="0" err="1">
                          <a:effectLst/>
                          <a:latin typeface="Monaco" pitchFamily="2" charset="77"/>
                        </a:rPr>
                        <a:t>setAge</a:t>
                      </a:r>
                      <a:r>
                        <a:rPr lang="en-GB" sz="1100" b="0" i="0" dirty="0">
                          <a:effectLst/>
                          <a:latin typeface="Monaco" pitchFamily="2" charset="77"/>
                        </a:rPr>
                        <a:t> (12);</a:t>
                      </a:r>
                    </a:p>
                    <a:p>
                      <a:pPr algn="l" rtl="0" fontAlgn="base"/>
                      <a:r>
                        <a:rPr lang="en-GB" sz="1100" b="0" i="0" dirty="0">
                          <a:effectLst/>
                          <a:latin typeface="Monaco" pitchFamily="2" charset="77"/>
                        </a:rPr>
                        <a:t>// access age using getter </a:t>
                      </a:r>
                    </a:p>
                    <a:p>
                      <a:pPr algn="l" rtl="0" fontAlgn="base"/>
                      <a:r>
                        <a:rPr lang="en-GB" sz="1100" b="0" i="0" dirty="0" err="1">
                          <a:effectLst/>
                          <a:latin typeface="Monaco" pitchFamily="2" charset="77"/>
                        </a:rPr>
                        <a:t>System.out.println</a:t>
                      </a:r>
                      <a:r>
                        <a:rPr lang="en-GB" sz="1100" b="0" i="0" dirty="0">
                          <a:effectLst/>
                          <a:latin typeface="Monaco" pitchFamily="2" charset="77"/>
                        </a:rPr>
                        <a:t>(“ animal age is ” + a1. </a:t>
                      </a:r>
                      <a:r>
                        <a:rPr lang="en-GB" sz="1100" b="0" i="0" dirty="0" err="1">
                          <a:effectLst/>
                          <a:latin typeface="Monaco" pitchFamily="2" charset="77"/>
                        </a:rPr>
                        <a:t>getage</a:t>
                      </a:r>
                      <a:r>
                        <a:rPr lang="en-GB" sz="1100" b="0" i="0" dirty="0">
                          <a:effectLst/>
                          <a:latin typeface="Monaco" pitchFamily="2" charset="77"/>
                        </a:rPr>
                        <a:t> ( ) );</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3977811436"/>
                  </a:ext>
                </a:extLst>
              </a:tr>
            </a:tbl>
          </a:graphicData>
        </a:graphic>
      </p:graphicFrame>
      <p:sp>
        <p:nvSpPr>
          <p:cNvPr id="3" name="Rectangle 2">
            <a:extLst>
              <a:ext uri="{FF2B5EF4-FFF2-40B4-BE49-F238E27FC236}">
                <a16:creationId xmlns:a16="http://schemas.microsoft.com/office/drawing/2014/main" id="{E42CC941-3C15-6C09-D411-0F99CEB602E9}"/>
              </a:ext>
            </a:extLst>
          </p:cNvPr>
          <p:cNvSpPr>
            <a:spLocks noChangeArrowheads="1"/>
          </p:cNvSpPr>
          <p:nvPr/>
        </p:nvSpPr>
        <p:spPr bwMode="auto">
          <a:xfrm>
            <a:off x="602350" y="5390676"/>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0" u="none" strike="noStrike" cap="none" normalizeH="0" baseline="0">
                <a:ln>
                  <a:noFill/>
                </a:ln>
                <a:solidFill>
                  <a:srgbClr val="444444"/>
                </a:solidFill>
                <a:effectLst/>
                <a:latin typeface="Inter"/>
              </a:rPr>
              <a:t>Output: </a:t>
            </a:r>
            <a:r>
              <a:rPr kumimoji="0" lang="en-NG" altLang="en-NG" sz="1300" b="0" i="0" u="none" strike="noStrike" cap="none" normalizeH="0" baseline="0">
                <a:ln>
                  <a:noFill/>
                </a:ln>
                <a:solidFill>
                  <a:srgbClr val="444444"/>
                </a:solidFill>
                <a:effectLst/>
                <a:latin typeface="Inter"/>
              </a:rPr>
              <a:t>Animal age is 12</a:t>
            </a:r>
            <a:endParaRPr kumimoji="0" lang="en-NG" altLang="en-NG"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750687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E18F941-2E90-4EA2-A98B-70FB220E29A5}"/>
              </a:ext>
            </a:extLst>
          </p:cNvPr>
          <p:cNvSpPr txBox="1"/>
          <p:nvPr/>
        </p:nvSpPr>
        <p:spPr>
          <a:xfrm>
            <a:off x="3048990" y="1585310"/>
            <a:ext cx="6097978" cy="523220"/>
          </a:xfrm>
          <a:prstGeom prst="rect">
            <a:avLst/>
          </a:prstGeom>
          <a:noFill/>
        </p:spPr>
        <p:txBody>
          <a:bodyPr wrap="square">
            <a:spAutoFit/>
          </a:bodyPr>
          <a:lstStyle/>
          <a:p>
            <a:pPr algn="l" fontAlgn="base">
              <a:buFont typeface="Arial" panose="020B0604020202020204" pitchFamily="34" charset="0"/>
              <a:buChar char="•"/>
            </a:pPr>
            <a:r>
              <a:rPr lang="en-GB" sz="2800" b="0" i="0" u="none" strike="noStrike" dirty="0">
                <a:solidFill>
                  <a:srgbClr val="444444"/>
                </a:solidFill>
                <a:effectLst/>
                <a:latin typeface="Inter"/>
              </a:rPr>
              <a:t>Coupling in Java</a:t>
            </a:r>
            <a:endParaRPr lang="en-GB" sz="2800" b="0" i="0" dirty="0">
              <a:solidFill>
                <a:srgbClr val="444444"/>
              </a:solidFill>
              <a:effectLst/>
              <a:latin typeface="Inter"/>
            </a:endParaRPr>
          </a:p>
        </p:txBody>
      </p:sp>
    </p:spTree>
    <p:extLst>
      <p:ext uri="{BB962C8B-B14F-4D97-AF65-F5344CB8AC3E}">
        <p14:creationId xmlns:p14="http://schemas.microsoft.com/office/powerpoint/2010/main" val="5322857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F19B61-FC21-7E94-DE9B-3F4B7A008D88}"/>
              </a:ext>
            </a:extLst>
          </p:cNvPr>
          <p:cNvSpPr txBox="1"/>
          <p:nvPr/>
        </p:nvSpPr>
        <p:spPr>
          <a:xfrm>
            <a:off x="700644" y="712335"/>
            <a:ext cx="6103916" cy="5262979"/>
          </a:xfrm>
          <a:prstGeom prst="rect">
            <a:avLst/>
          </a:prstGeom>
          <a:noFill/>
        </p:spPr>
        <p:txBody>
          <a:bodyPr wrap="square">
            <a:spAutoFit/>
          </a:bodyPr>
          <a:lstStyle/>
          <a:p>
            <a:pPr algn="l" fontAlgn="base"/>
            <a:r>
              <a:rPr lang="en-GB" sz="2800" b="0" i="0" dirty="0">
                <a:solidFill>
                  <a:srgbClr val="444444"/>
                </a:solidFill>
                <a:effectLst/>
                <a:latin typeface="Inter"/>
              </a:rPr>
              <a:t>Coupling</a:t>
            </a:r>
            <a:r>
              <a:rPr lang="en-GB" sz="2800" b="1" i="0" dirty="0">
                <a:solidFill>
                  <a:srgbClr val="444444"/>
                </a:solidFill>
                <a:effectLst/>
                <a:latin typeface="Inter"/>
              </a:rPr>
              <a:t> </a:t>
            </a:r>
            <a:r>
              <a:rPr lang="en-GB" sz="2800" b="0" i="0" dirty="0">
                <a:solidFill>
                  <a:srgbClr val="444444"/>
                </a:solidFill>
                <a:effectLst/>
                <a:latin typeface="Inter"/>
              </a:rPr>
              <a:t>refers to the relationship between two classes. It indicates the knowledge one object or class has of another. That means that if one class changes its properties or behaviour, it will affect the dependent changes in the other class. Therefore, these changes will depend upon the level of interdependence the two classes have between them. There are two types of coupling, namely tight coupling, and loose coupling.</a:t>
            </a:r>
          </a:p>
        </p:txBody>
      </p:sp>
    </p:spTree>
    <p:extLst>
      <p:ext uri="{BB962C8B-B14F-4D97-AF65-F5344CB8AC3E}">
        <p14:creationId xmlns:p14="http://schemas.microsoft.com/office/powerpoint/2010/main" val="33561915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27C26F61-D260-FD2C-94E8-24AC69714F35}"/>
              </a:ext>
            </a:extLst>
          </p:cNvPr>
          <p:cNvGraphicFramePr>
            <a:graphicFrameLocks noGrp="1"/>
          </p:cNvGraphicFramePr>
          <p:nvPr>
            <p:extLst>
              <p:ext uri="{D42A27DB-BD31-4B8C-83A1-F6EECF244321}">
                <p14:modId xmlns:p14="http://schemas.microsoft.com/office/powerpoint/2010/main" val="1329325495"/>
              </p:ext>
            </p:extLst>
          </p:nvPr>
        </p:nvGraphicFramePr>
        <p:xfrm>
          <a:off x="253403" y="1761273"/>
          <a:ext cx="6856210" cy="3017520"/>
        </p:xfrm>
        <a:graphic>
          <a:graphicData uri="http://schemas.openxmlformats.org/drawingml/2006/table">
            <a:tbl>
              <a:tblPr/>
              <a:tblGrid>
                <a:gridCol w="491576">
                  <a:extLst>
                    <a:ext uri="{9D8B030D-6E8A-4147-A177-3AD203B41FA5}">
                      <a16:colId xmlns:a16="http://schemas.microsoft.com/office/drawing/2014/main" val="1204023551"/>
                    </a:ext>
                  </a:extLst>
                </a:gridCol>
                <a:gridCol w="6364634">
                  <a:extLst>
                    <a:ext uri="{9D8B030D-6E8A-4147-A177-3AD203B41FA5}">
                      <a16:colId xmlns:a16="http://schemas.microsoft.com/office/drawing/2014/main" val="3524057890"/>
                    </a:ext>
                  </a:extLst>
                </a:gridCol>
              </a:tblGrid>
              <a:tr h="0">
                <a:tc>
                  <a:txBody>
                    <a:bodyPr/>
                    <a:lstStyle/>
                    <a:p>
                      <a:pPr algn="r" rtl="0" fontAlgn="base"/>
                      <a:r>
                        <a:rPr lang="en-NG" b="0" i="0">
                          <a:solidFill>
                            <a:srgbClr val="AFAFAF"/>
                          </a:solidFill>
                          <a:effectLst/>
                          <a:latin typeface="Monaco" pitchFamily="2" charset="77"/>
                        </a:rPr>
                        <a:t>1</a:t>
                      </a:r>
                    </a:p>
                    <a:p>
                      <a:pPr algn="r" rtl="0" fontAlgn="base"/>
                      <a:r>
                        <a:rPr lang="en-NG" b="0" i="0">
                          <a:solidFill>
                            <a:srgbClr val="AFAFAF"/>
                          </a:solidFill>
                          <a:effectLst/>
                          <a:latin typeface="Monaco" pitchFamily="2" charset="77"/>
                        </a:rPr>
                        <a:t>2</a:t>
                      </a:r>
                    </a:p>
                    <a:p>
                      <a:pPr algn="r" rtl="0" fontAlgn="base"/>
                      <a:r>
                        <a:rPr lang="en-NG" b="0" i="0">
                          <a:solidFill>
                            <a:srgbClr val="AFAFAF"/>
                          </a:solidFill>
                          <a:effectLst/>
                          <a:latin typeface="Monaco" pitchFamily="2" charset="77"/>
                        </a:rPr>
                        <a:t>3</a:t>
                      </a:r>
                    </a:p>
                    <a:p>
                      <a:pPr algn="r" rtl="0" fontAlgn="base"/>
                      <a:r>
                        <a:rPr lang="en-NG" b="0" i="0">
                          <a:solidFill>
                            <a:srgbClr val="AFAFAF"/>
                          </a:solidFill>
                          <a:effectLst/>
                          <a:latin typeface="Monaco" pitchFamily="2" charset="77"/>
                        </a:rPr>
                        <a:t>4</a:t>
                      </a:r>
                    </a:p>
                    <a:p>
                      <a:pPr algn="r" rtl="0" fontAlgn="base"/>
                      <a:r>
                        <a:rPr lang="en-NG" b="0" i="0">
                          <a:solidFill>
                            <a:srgbClr val="AFAFAF"/>
                          </a:solidFill>
                          <a:effectLst/>
                          <a:latin typeface="Monaco" pitchFamily="2" charset="77"/>
                        </a:rPr>
                        <a:t>5</a:t>
                      </a:r>
                    </a:p>
                    <a:p>
                      <a:pPr algn="r" rtl="0" fontAlgn="base"/>
                      <a:r>
                        <a:rPr lang="en-NG" b="0" i="0">
                          <a:solidFill>
                            <a:srgbClr val="AFAFAF"/>
                          </a:solidFill>
                          <a:effectLst/>
                          <a:latin typeface="Monaco" pitchFamily="2" charset="77"/>
                        </a:rPr>
                        <a:t>6</a:t>
                      </a:r>
                    </a:p>
                    <a:p>
                      <a:pPr algn="r" rtl="0" fontAlgn="base"/>
                      <a:r>
                        <a:rPr lang="en-NG" b="0" i="0">
                          <a:solidFill>
                            <a:srgbClr val="AFAFAF"/>
                          </a:solidFill>
                          <a:effectLst/>
                          <a:latin typeface="Monaco" pitchFamily="2" charset="77"/>
                        </a:rPr>
                        <a:t>7</a:t>
                      </a:r>
                    </a:p>
                    <a:p>
                      <a:pPr algn="r" rtl="0" fontAlgn="base"/>
                      <a:r>
                        <a:rPr lang="en-NG" b="0" i="0">
                          <a:solidFill>
                            <a:srgbClr val="AFAFAF"/>
                          </a:solidFill>
                          <a:effectLst/>
                          <a:latin typeface="Monaco" pitchFamily="2" charset="77"/>
                        </a:rPr>
                        <a:t>8</a:t>
                      </a:r>
                    </a:p>
                    <a:p>
                      <a:pPr algn="r" rtl="0" fontAlgn="base"/>
                      <a:r>
                        <a:rPr lang="en-NG" b="0" i="0">
                          <a:solidFill>
                            <a:srgbClr val="AFAFAF"/>
                          </a:solidFill>
                          <a:effectLst/>
                          <a:latin typeface="Monaco" pitchFamily="2" charset="77"/>
                        </a:rPr>
                        <a:t>9</a:t>
                      </a:r>
                    </a:p>
                    <a:p>
                      <a:pPr algn="r" rtl="0" fontAlgn="base"/>
                      <a:r>
                        <a:rPr lang="en-NG" b="0" i="0">
                          <a:solidFill>
                            <a:srgbClr val="AFAFAF"/>
                          </a:solidFill>
                          <a:effectLst/>
                          <a:latin typeface="Monaco" pitchFamily="2" charset="77"/>
                        </a:rPr>
                        <a:t>10</a:t>
                      </a:r>
                    </a:p>
                    <a:p>
                      <a:pPr algn="r" rtl="0" fontAlgn="base"/>
                      <a:r>
                        <a:rPr lang="en-NG" b="0" i="0">
                          <a:solidFill>
                            <a:srgbClr val="AFAFAF"/>
                          </a:solidFill>
                          <a:effectLst/>
                          <a:latin typeface="Monaco" pitchFamily="2" charset="77"/>
                        </a:rPr>
                        <a:t>11</a:t>
                      </a:r>
                    </a:p>
                  </a:txBody>
                  <a:tcPr marL="0" marR="0" marT="0" marB="0" anchor="ctr">
                    <a:lnL>
                      <a:noFill/>
                    </a:lnL>
                    <a:lnR>
                      <a:noFill/>
                    </a:lnR>
                    <a:lnT>
                      <a:noFill/>
                    </a:lnT>
                    <a:lnB>
                      <a:noFill/>
                    </a:lnB>
                  </a:tcPr>
                </a:tc>
                <a:tc>
                  <a:txBody>
                    <a:bodyPr/>
                    <a:lstStyle/>
                    <a:p>
                      <a:pPr algn="l" rtl="0" fontAlgn="base"/>
                      <a:r>
                        <a:rPr lang="en-GB" b="0" i="0" dirty="0">
                          <a:effectLst/>
                          <a:latin typeface="Monaco" pitchFamily="2" charset="77"/>
                        </a:rPr>
                        <a:t>public class College{</a:t>
                      </a:r>
                    </a:p>
                    <a:p>
                      <a:pPr algn="l" rtl="0" fontAlgn="base"/>
                      <a:r>
                        <a:rPr lang="en-GB" b="0" i="0" dirty="0">
                          <a:effectLst/>
                          <a:latin typeface="Monaco" pitchFamily="2" charset="77"/>
                        </a:rPr>
                        <a:t>public void status() {</a:t>
                      </a:r>
                    </a:p>
                    <a:p>
                      <a:pPr algn="l" rtl="0" fontAlgn="base"/>
                      <a:r>
                        <a:rPr lang="en-GB" b="0" i="0" dirty="0" err="1">
                          <a:effectLst/>
                          <a:latin typeface="Monaco" pitchFamily="2" charset="77"/>
                        </a:rPr>
                        <a:t>System.out.println</a:t>
                      </a:r>
                      <a:r>
                        <a:rPr lang="en-GB" b="0" i="0" dirty="0">
                          <a:effectLst/>
                          <a:latin typeface="Monaco" pitchFamily="2" charset="77"/>
                        </a:rPr>
                        <a:t>("College is open today");</a:t>
                      </a:r>
                    </a:p>
                    <a:p>
                      <a:pPr algn="l" rtl="0" fontAlgn="base"/>
                      <a:r>
                        <a:rPr lang="en-GB" b="0" i="0" dirty="0">
                          <a:effectLst/>
                          <a:latin typeface="Monaco" pitchFamily="2" charset="77"/>
                        </a:rPr>
                        <a:t>}</a:t>
                      </a:r>
                    </a:p>
                    <a:p>
                      <a:pPr algn="l" rtl="0" fontAlgn="base"/>
                      <a:r>
                        <a:rPr lang="en-GB" b="0" i="0" dirty="0">
                          <a:effectLst/>
                          <a:latin typeface="Monaco" pitchFamily="2" charset="77"/>
                        </a:rPr>
                        <a:t>}</a:t>
                      </a:r>
                    </a:p>
                    <a:p>
                      <a:pPr algn="l" rtl="0" fontAlgn="base"/>
                      <a:r>
                        <a:rPr lang="en-GB" b="0" i="0" dirty="0">
                          <a:effectLst/>
                          <a:latin typeface="Monaco" pitchFamily="2" charset="77"/>
                        </a:rPr>
                        <a:t>public class Student{</a:t>
                      </a:r>
                    </a:p>
                    <a:p>
                      <a:pPr algn="l" rtl="0" fontAlgn="base"/>
                      <a:r>
                        <a:rPr lang="en-GB" b="0" i="0" dirty="0">
                          <a:effectLst/>
                          <a:latin typeface="Monaco" pitchFamily="2" charset="77"/>
                        </a:rPr>
                        <a:t>College </a:t>
                      </a:r>
                      <a:r>
                        <a:rPr lang="en-GB" b="0" i="0" dirty="0" err="1">
                          <a:effectLst/>
                          <a:latin typeface="Monaco" pitchFamily="2" charset="77"/>
                        </a:rPr>
                        <a:t>obj</a:t>
                      </a:r>
                      <a:r>
                        <a:rPr lang="en-GB" b="0" i="0" dirty="0">
                          <a:effectLst/>
                          <a:latin typeface="Monaco" pitchFamily="2" charset="77"/>
                        </a:rPr>
                        <a:t> = new College();</a:t>
                      </a:r>
                    </a:p>
                    <a:p>
                      <a:pPr algn="l" rtl="0" fontAlgn="base"/>
                      <a:r>
                        <a:rPr lang="en-GB" b="0" i="0" dirty="0">
                          <a:effectLst/>
                          <a:latin typeface="Monaco" pitchFamily="2" charset="77"/>
                        </a:rPr>
                        <a:t>public void </a:t>
                      </a:r>
                      <a:r>
                        <a:rPr lang="en-GB" b="0" i="0" dirty="0" err="1">
                          <a:effectLst/>
                          <a:latin typeface="Monaco" pitchFamily="2" charset="77"/>
                        </a:rPr>
                        <a:t>goToCollege</a:t>
                      </a:r>
                      <a:r>
                        <a:rPr lang="en-GB" b="0" i="0" dirty="0">
                          <a:effectLst/>
                          <a:latin typeface="Monaco" pitchFamily="2" charset="77"/>
                        </a:rPr>
                        <a:t>() {</a:t>
                      </a:r>
                    </a:p>
                    <a:p>
                      <a:pPr algn="l" rtl="0" fontAlgn="base"/>
                      <a:r>
                        <a:rPr lang="en-GB" b="0" i="0" dirty="0" err="1">
                          <a:effectLst/>
                          <a:latin typeface="Monaco" pitchFamily="2" charset="77"/>
                        </a:rPr>
                        <a:t>obj.status</a:t>
                      </a:r>
                      <a:r>
                        <a:rPr lang="en-GB" b="0" i="0" dirty="0">
                          <a:effectLst/>
                          <a:latin typeface="Monaco" pitchFamily="2" charset="77"/>
                        </a:rPr>
                        <a:t>();</a:t>
                      </a:r>
                    </a:p>
                    <a:p>
                      <a:pPr algn="l" rtl="0" fontAlgn="base"/>
                      <a:r>
                        <a:rPr lang="en-GB" b="0" i="0" dirty="0">
                          <a:effectLst/>
                          <a:latin typeface="Monaco" pitchFamily="2" charset="77"/>
                        </a:rPr>
                        <a:t>}</a:t>
                      </a:r>
                    </a:p>
                    <a:p>
                      <a:pPr algn="l" rtl="0" fontAlgn="base"/>
                      <a:r>
                        <a:rPr lang="en-GB"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2359815877"/>
                  </a:ext>
                </a:extLst>
              </a:tr>
            </a:tbl>
          </a:graphicData>
        </a:graphic>
      </p:graphicFrame>
      <p:sp>
        <p:nvSpPr>
          <p:cNvPr id="3" name="Rectangle 2">
            <a:extLst>
              <a:ext uri="{FF2B5EF4-FFF2-40B4-BE49-F238E27FC236}">
                <a16:creationId xmlns:a16="http://schemas.microsoft.com/office/drawing/2014/main" id="{95DD5B4F-40C8-A0F9-3EB2-BBBAE0AE522C}"/>
              </a:ext>
            </a:extLst>
          </p:cNvPr>
          <p:cNvSpPr>
            <a:spLocks noChangeArrowheads="1"/>
          </p:cNvSpPr>
          <p:nvPr/>
        </p:nvSpPr>
        <p:spPr bwMode="auto">
          <a:xfrm>
            <a:off x="253403" y="81108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NG" altLang="en-NG" sz="1800" b="0" i="0" u="none" strike="noStrike" cap="none" normalizeH="0" baseline="0">
                <a:ln>
                  <a:noFill/>
                </a:ln>
                <a:solidFill>
                  <a:schemeClr val="tx1"/>
                </a:solidFill>
                <a:effectLst/>
                <a:latin typeface="Arial" panose="020B0604020202020204" pitchFamily="34" charset="0"/>
              </a:rPr>
            </a:br>
            <a:endParaRPr kumimoji="0" lang="en-NG" altLang="en-NG" sz="1800" b="0" i="0" u="none" strike="noStrike" cap="none" normalizeH="0" baseline="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087EE31D-FC37-4108-F7E2-026B431FA809}"/>
              </a:ext>
            </a:extLst>
          </p:cNvPr>
          <p:cNvSpPr txBox="1"/>
          <p:nvPr/>
        </p:nvSpPr>
        <p:spPr>
          <a:xfrm>
            <a:off x="570173" y="487923"/>
            <a:ext cx="6222670" cy="646331"/>
          </a:xfrm>
          <a:prstGeom prst="rect">
            <a:avLst/>
          </a:prstGeom>
          <a:noFill/>
        </p:spPr>
        <p:txBody>
          <a:bodyPr wrap="square">
            <a:spAutoFit/>
          </a:bodyPr>
          <a:lstStyle/>
          <a:p>
            <a:pPr algn="l" fontAlgn="base">
              <a:buFont typeface="Arial" panose="020B0604020202020204" pitchFamily="34" charset="0"/>
              <a:buChar char="•"/>
            </a:pPr>
            <a:r>
              <a:rPr lang="en-GB" b="1" i="0" dirty="0">
                <a:solidFill>
                  <a:srgbClr val="444444"/>
                </a:solidFill>
                <a:effectLst/>
                <a:latin typeface="Inter"/>
              </a:rPr>
              <a:t>Tight coupling: </a:t>
            </a:r>
            <a:r>
              <a:rPr lang="en-GB" b="0" i="0" dirty="0">
                <a:solidFill>
                  <a:srgbClr val="444444"/>
                </a:solidFill>
                <a:effectLst/>
                <a:latin typeface="Inter"/>
              </a:rPr>
              <a:t>If one class is strongly interrelated to another class, it is said to have a tight coupling with that class. </a:t>
            </a:r>
          </a:p>
        </p:txBody>
      </p:sp>
    </p:spTree>
    <p:extLst>
      <p:ext uri="{BB962C8B-B14F-4D97-AF65-F5344CB8AC3E}">
        <p14:creationId xmlns:p14="http://schemas.microsoft.com/office/powerpoint/2010/main" val="37146535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9AE356A3-2072-B939-D0D1-54B8CE11746C}"/>
              </a:ext>
            </a:extLst>
          </p:cNvPr>
          <p:cNvGraphicFramePr>
            <a:graphicFrameLocks noGrp="1"/>
          </p:cNvGraphicFramePr>
          <p:nvPr>
            <p:extLst>
              <p:ext uri="{D42A27DB-BD31-4B8C-83A1-F6EECF244321}">
                <p14:modId xmlns:p14="http://schemas.microsoft.com/office/powerpoint/2010/main" val="3674077657"/>
              </p:ext>
            </p:extLst>
          </p:nvPr>
        </p:nvGraphicFramePr>
        <p:xfrm>
          <a:off x="433681" y="2884982"/>
          <a:ext cx="4619552" cy="3881437"/>
        </p:xfrm>
        <a:graphic>
          <a:graphicData uri="http://schemas.openxmlformats.org/drawingml/2006/table">
            <a:tbl>
              <a:tblPr/>
              <a:tblGrid>
                <a:gridCol w="331212">
                  <a:extLst>
                    <a:ext uri="{9D8B030D-6E8A-4147-A177-3AD203B41FA5}">
                      <a16:colId xmlns:a16="http://schemas.microsoft.com/office/drawing/2014/main" val="2232816206"/>
                    </a:ext>
                  </a:extLst>
                </a:gridCol>
                <a:gridCol w="4288340">
                  <a:extLst>
                    <a:ext uri="{9D8B030D-6E8A-4147-A177-3AD203B41FA5}">
                      <a16:colId xmlns:a16="http://schemas.microsoft.com/office/drawing/2014/main" val="2648744397"/>
                    </a:ext>
                  </a:extLst>
                </a:gridCol>
              </a:tblGrid>
              <a:tr h="3881437">
                <a:tc>
                  <a:txBody>
                    <a:bodyPr/>
                    <a:lstStyle/>
                    <a:p>
                      <a:pPr algn="r" rtl="0" fontAlgn="base"/>
                      <a:r>
                        <a:rPr lang="en-NG" sz="1200" b="0" i="0">
                          <a:solidFill>
                            <a:srgbClr val="AFAFAF"/>
                          </a:solidFill>
                          <a:effectLst/>
                          <a:latin typeface="Monaco" pitchFamily="2" charset="77"/>
                        </a:rPr>
                        <a:t>1</a:t>
                      </a:r>
                    </a:p>
                    <a:p>
                      <a:pPr algn="r" rtl="0" fontAlgn="base"/>
                      <a:r>
                        <a:rPr lang="en-NG" sz="1200" b="0" i="0">
                          <a:solidFill>
                            <a:srgbClr val="AFAFAF"/>
                          </a:solidFill>
                          <a:effectLst/>
                          <a:latin typeface="Monaco" pitchFamily="2" charset="77"/>
                        </a:rPr>
                        <a:t>2</a:t>
                      </a:r>
                    </a:p>
                    <a:p>
                      <a:pPr algn="r" rtl="0" fontAlgn="base"/>
                      <a:r>
                        <a:rPr lang="en-NG" sz="1200" b="0" i="0">
                          <a:solidFill>
                            <a:srgbClr val="AFAFAF"/>
                          </a:solidFill>
                          <a:effectLst/>
                          <a:latin typeface="Monaco" pitchFamily="2" charset="77"/>
                        </a:rPr>
                        <a:t>3</a:t>
                      </a:r>
                    </a:p>
                    <a:p>
                      <a:pPr algn="r" rtl="0" fontAlgn="base"/>
                      <a:r>
                        <a:rPr lang="en-NG" sz="1200" b="0" i="0">
                          <a:solidFill>
                            <a:srgbClr val="AFAFAF"/>
                          </a:solidFill>
                          <a:effectLst/>
                          <a:latin typeface="Monaco" pitchFamily="2" charset="77"/>
                        </a:rPr>
                        <a:t>4</a:t>
                      </a:r>
                    </a:p>
                    <a:p>
                      <a:pPr algn="r" rtl="0" fontAlgn="base"/>
                      <a:r>
                        <a:rPr lang="en-NG" sz="1200" b="0" i="0">
                          <a:solidFill>
                            <a:srgbClr val="AFAFAF"/>
                          </a:solidFill>
                          <a:effectLst/>
                          <a:latin typeface="Monaco" pitchFamily="2" charset="77"/>
                        </a:rPr>
                        <a:t>5</a:t>
                      </a:r>
                    </a:p>
                    <a:p>
                      <a:pPr algn="r" rtl="0" fontAlgn="base"/>
                      <a:r>
                        <a:rPr lang="en-NG" sz="1200" b="0" i="0">
                          <a:solidFill>
                            <a:srgbClr val="AFAFAF"/>
                          </a:solidFill>
                          <a:effectLst/>
                          <a:latin typeface="Monaco" pitchFamily="2" charset="77"/>
                        </a:rPr>
                        <a:t>6</a:t>
                      </a:r>
                    </a:p>
                    <a:p>
                      <a:pPr algn="r" rtl="0" fontAlgn="base"/>
                      <a:r>
                        <a:rPr lang="en-NG" sz="1200" b="0" i="0">
                          <a:solidFill>
                            <a:srgbClr val="AFAFAF"/>
                          </a:solidFill>
                          <a:effectLst/>
                          <a:latin typeface="Monaco" pitchFamily="2" charset="77"/>
                        </a:rPr>
                        <a:t>7</a:t>
                      </a:r>
                    </a:p>
                    <a:p>
                      <a:pPr algn="r" rtl="0" fontAlgn="base"/>
                      <a:r>
                        <a:rPr lang="en-NG" sz="1200" b="0" i="0">
                          <a:solidFill>
                            <a:srgbClr val="AFAFAF"/>
                          </a:solidFill>
                          <a:effectLst/>
                          <a:latin typeface="Monaco" pitchFamily="2" charset="77"/>
                        </a:rPr>
                        <a:t>8</a:t>
                      </a:r>
                    </a:p>
                    <a:p>
                      <a:pPr algn="r" rtl="0" fontAlgn="base"/>
                      <a:r>
                        <a:rPr lang="en-NG" sz="1200" b="0" i="0">
                          <a:solidFill>
                            <a:srgbClr val="AFAFAF"/>
                          </a:solidFill>
                          <a:effectLst/>
                          <a:latin typeface="Monaco" pitchFamily="2" charset="77"/>
                        </a:rPr>
                        <a:t>9</a:t>
                      </a:r>
                    </a:p>
                    <a:p>
                      <a:pPr algn="r" rtl="0" fontAlgn="base"/>
                      <a:r>
                        <a:rPr lang="en-NG" sz="1200" b="0" i="0">
                          <a:solidFill>
                            <a:srgbClr val="AFAFAF"/>
                          </a:solidFill>
                          <a:effectLst/>
                          <a:latin typeface="Monaco" pitchFamily="2" charset="77"/>
                        </a:rPr>
                        <a:t>10</a:t>
                      </a:r>
                    </a:p>
                    <a:p>
                      <a:pPr algn="r" rtl="0" fontAlgn="base"/>
                      <a:r>
                        <a:rPr lang="en-NG" sz="1200" b="0" i="0">
                          <a:solidFill>
                            <a:srgbClr val="AFAFAF"/>
                          </a:solidFill>
                          <a:effectLst/>
                          <a:latin typeface="Monaco" pitchFamily="2" charset="77"/>
                        </a:rPr>
                        <a:t>11</a:t>
                      </a:r>
                    </a:p>
                    <a:p>
                      <a:pPr algn="r" rtl="0" fontAlgn="base"/>
                      <a:r>
                        <a:rPr lang="en-NG" sz="1200" b="0" i="0">
                          <a:solidFill>
                            <a:srgbClr val="AFAFAF"/>
                          </a:solidFill>
                          <a:effectLst/>
                          <a:latin typeface="Monaco" pitchFamily="2" charset="77"/>
                        </a:rPr>
                        <a:t>12</a:t>
                      </a:r>
                    </a:p>
                    <a:p>
                      <a:pPr algn="r" rtl="0" fontAlgn="base"/>
                      <a:r>
                        <a:rPr lang="en-NG" sz="1200" b="0" i="0">
                          <a:solidFill>
                            <a:srgbClr val="AFAFAF"/>
                          </a:solidFill>
                          <a:effectLst/>
                          <a:latin typeface="Monaco" pitchFamily="2" charset="77"/>
                        </a:rPr>
                        <a:t>13</a:t>
                      </a:r>
                    </a:p>
                    <a:p>
                      <a:pPr algn="r" rtl="0" fontAlgn="base"/>
                      <a:r>
                        <a:rPr lang="en-NG" sz="1200" b="0" i="0">
                          <a:solidFill>
                            <a:srgbClr val="AFAFAF"/>
                          </a:solidFill>
                          <a:effectLst/>
                          <a:latin typeface="Monaco" pitchFamily="2" charset="77"/>
                        </a:rPr>
                        <a:t>14</a:t>
                      </a:r>
                    </a:p>
                    <a:p>
                      <a:pPr algn="r" rtl="0" fontAlgn="base"/>
                      <a:r>
                        <a:rPr lang="en-NG" sz="1200" b="0" i="0">
                          <a:solidFill>
                            <a:srgbClr val="AFAFAF"/>
                          </a:solidFill>
                          <a:effectLst/>
                          <a:latin typeface="Monaco" pitchFamily="2" charset="77"/>
                        </a:rPr>
                        <a:t>15</a:t>
                      </a:r>
                    </a:p>
                    <a:p>
                      <a:pPr algn="r" rtl="0" fontAlgn="base"/>
                      <a:r>
                        <a:rPr lang="en-NG" sz="1200" b="0" i="0">
                          <a:solidFill>
                            <a:srgbClr val="AFAFAF"/>
                          </a:solidFill>
                          <a:effectLst/>
                          <a:latin typeface="Monaco" pitchFamily="2" charset="77"/>
                        </a:rPr>
                        <a:t>16</a:t>
                      </a:r>
                    </a:p>
                    <a:p>
                      <a:pPr algn="r" rtl="0" fontAlgn="base"/>
                      <a:r>
                        <a:rPr lang="en-NG" sz="1200" b="0" i="0">
                          <a:solidFill>
                            <a:srgbClr val="AFAFAF"/>
                          </a:solidFill>
                          <a:effectLst/>
                          <a:latin typeface="Monaco" pitchFamily="2" charset="77"/>
                        </a:rPr>
                        <a:t>17</a:t>
                      </a:r>
                    </a:p>
                    <a:p>
                      <a:pPr algn="r" rtl="0" fontAlgn="base"/>
                      <a:r>
                        <a:rPr lang="en-NG" sz="1200" b="0" i="0">
                          <a:solidFill>
                            <a:srgbClr val="AFAFAF"/>
                          </a:solidFill>
                          <a:effectLst/>
                          <a:latin typeface="Monaco" pitchFamily="2" charset="77"/>
                        </a:rPr>
                        <a:t>18</a:t>
                      </a:r>
                    </a:p>
                    <a:p>
                      <a:pPr algn="r" rtl="0" fontAlgn="base"/>
                      <a:r>
                        <a:rPr lang="en-NG" sz="1200" b="0" i="0">
                          <a:solidFill>
                            <a:srgbClr val="AFAFAF"/>
                          </a:solidFill>
                          <a:effectLst/>
                          <a:latin typeface="Monaco" pitchFamily="2" charset="77"/>
                        </a:rPr>
                        <a:t>19</a:t>
                      </a:r>
                    </a:p>
                  </a:txBody>
                  <a:tcPr marL="0" marR="0" marT="0" marB="0" anchor="ctr">
                    <a:lnL>
                      <a:noFill/>
                    </a:lnL>
                    <a:lnR>
                      <a:noFill/>
                    </a:lnR>
                    <a:lnT>
                      <a:noFill/>
                    </a:lnT>
                    <a:lnB>
                      <a:noFill/>
                    </a:lnB>
                  </a:tcPr>
                </a:tc>
                <a:tc>
                  <a:txBody>
                    <a:bodyPr/>
                    <a:lstStyle/>
                    <a:p>
                      <a:pPr algn="l" rtl="0" fontAlgn="base"/>
                      <a:r>
                        <a:rPr lang="en-GB" sz="1200" b="0" i="0" dirty="0">
                          <a:effectLst/>
                          <a:latin typeface="Monaco" pitchFamily="2" charset="77"/>
                        </a:rPr>
                        <a:t>public interface College{</a:t>
                      </a:r>
                    </a:p>
                    <a:p>
                      <a:pPr algn="l" rtl="0" fontAlgn="base"/>
                      <a:r>
                        <a:rPr lang="en-GB" sz="1200" b="0" i="0" dirty="0">
                          <a:effectLst/>
                          <a:latin typeface="Monaco" pitchFamily="2" charset="77"/>
                        </a:rPr>
                        <a:t>void status();</a:t>
                      </a:r>
                    </a:p>
                    <a:p>
                      <a:pPr algn="l" rtl="0" fontAlgn="base"/>
                      <a:r>
                        <a:rPr lang="en-GB" sz="1200" b="0" i="0" dirty="0">
                          <a:effectLst/>
                          <a:latin typeface="Monaco" pitchFamily="2" charset="77"/>
                        </a:rPr>
                        <a:t>}</a:t>
                      </a:r>
                    </a:p>
                    <a:p>
                      <a:pPr algn="l" rtl="0" fontAlgn="base"/>
                      <a:r>
                        <a:rPr lang="en-GB" sz="1200" b="0" i="0" dirty="0">
                          <a:effectLst/>
                          <a:latin typeface="Monaco" pitchFamily="2" charset="77"/>
                        </a:rPr>
                        <a:t>class CollegeStatus1 implements College{</a:t>
                      </a:r>
                    </a:p>
                    <a:p>
                      <a:pPr algn="l" rtl="0" fontAlgn="base"/>
                      <a:r>
                        <a:rPr lang="en-GB" sz="1200" b="0" i="0" dirty="0">
                          <a:effectLst/>
                          <a:latin typeface="Monaco" pitchFamily="2" charset="77"/>
                        </a:rPr>
                        <a:t>public void status() {</a:t>
                      </a:r>
                    </a:p>
                    <a:p>
                      <a:pPr algn="l" rtl="0" fontAlgn="base"/>
                      <a:r>
                        <a:rPr lang="en-GB" sz="1200" b="0" i="0" dirty="0" err="1">
                          <a:effectLst/>
                          <a:latin typeface="Monaco" pitchFamily="2" charset="77"/>
                        </a:rPr>
                        <a:t>System.out.println</a:t>
                      </a:r>
                      <a:r>
                        <a:rPr lang="en-GB" sz="1200" b="0" i="0" dirty="0">
                          <a:effectLst/>
                          <a:latin typeface="Monaco" pitchFamily="2" charset="77"/>
                        </a:rPr>
                        <a:t>("College is open </a:t>
                      </a:r>
                      <a:r>
                        <a:rPr lang="en-GB" sz="1200" b="0" i="0" dirty="0" err="1">
                          <a:effectLst/>
                          <a:latin typeface="Monaco" pitchFamily="2" charset="77"/>
                        </a:rPr>
                        <a:t>monday</a:t>
                      </a:r>
                      <a:r>
                        <a:rPr lang="en-GB" sz="1200" b="0" i="0" dirty="0">
                          <a:effectLst/>
                          <a:latin typeface="Monaco" pitchFamily="2" charset="77"/>
                        </a:rPr>
                        <a:t> to </a:t>
                      </a:r>
                      <a:r>
                        <a:rPr lang="en-GB" sz="1200" b="0" i="0" dirty="0" err="1">
                          <a:effectLst/>
                          <a:latin typeface="Monaco" pitchFamily="2" charset="77"/>
                        </a:rPr>
                        <a:t>friday</a:t>
                      </a:r>
                      <a:r>
                        <a:rPr lang="en-GB" sz="1200" b="0" i="0" dirty="0">
                          <a:effectLst/>
                          <a:latin typeface="Monaco" pitchFamily="2" charset="77"/>
                        </a:rPr>
                        <a:t>");</a:t>
                      </a:r>
                    </a:p>
                    <a:p>
                      <a:pPr algn="l" rtl="0" fontAlgn="base"/>
                      <a:r>
                        <a:rPr lang="en-GB" sz="1200" b="0" i="0" dirty="0">
                          <a:effectLst/>
                          <a:latin typeface="Monaco" pitchFamily="2" charset="77"/>
                        </a:rPr>
                        <a:t>}</a:t>
                      </a:r>
                    </a:p>
                    <a:p>
                      <a:pPr algn="l" rtl="0" fontAlgn="base"/>
                      <a:r>
                        <a:rPr lang="en-GB" sz="1200" b="0" i="0" dirty="0">
                          <a:effectLst/>
                          <a:latin typeface="Monaco" pitchFamily="2" charset="77"/>
                        </a:rPr>
                        <a:t>}</a:t>
                      </a:r>
                    </a:p>
                    <a:p>
                      <a:pPr algn="l" rtl="0" fontAlgn="base"/>
                      <a:r>
                        <a:rPr lang="en-GB" sz="1200" b="0" i="0" dirty="0">
                          <a:effectLst/>
                          <a:latin typeface="Monaco" pitchFamily="2" charset="77"/>
                        </a:rPr>
                        <a:t>class CollegeStatus2 implements College{</a:t>
                      </a:r>
                    </a:p>
                    <a:p>
                      <a:pPr algn="l" rtl="0" fontAlgn="base"/>
                      <a:r>
                        <a:rPr lang="en-GB" sz="1200" b="0" i="0" dirty="0">
                          <a:effectLst/>
                          <a:latin typeface="Monaco" pitchFamily="2" charset="77"/>
                        </a:rPr>
                        <a:t>public void status() {</a:t>
                      </a:r>
                    </a:p>
                    <a:p>
                      <a:pPr algn="l" rtl="0" fontAlgn="base"/>
                      <a:r>
                        <a:rPr lang="en-GB" sz="1200" b="0" i="0" dirty="0" err="1">
                          <a:effectLst/>
                          <a:latin typeface="Monaco" pitchFamily="2" charset="77"/>
                        </a:rPr>
                        <a:t>System.out.println</a:t>
                      </a:r>
                      <a:r>
                        <a:rPr lang="en-GB" sz="1200" b="0" i="0" dirty="0">
                          <a:effectLst/>
                          <a:latin typeface="Monaco" pitchFamily="2" charset="77"/>
                        </a:rPr>
                        <a:t>("College is open on </a:t>
                      </a:r>
                      <a:r>
                        <a:rPr lang="en-GB" sz="1200" b="0" i="0" dirty="0" err="1">
                          <a:effectLst/>
                          <a:latin typeface="Monaco" pitchFamily="2" charset="77"/>
                        </a:rPr>
                        <a:t>saturday</a:t>
                      </a:r>
                      <a:r>
                        <a:rPr lang="en-GB" sz="1200" b="0" i="0" dirty="0">
                          <a:effectLst/>
                          <a:latin typeface="Monaco" pitchFamily="2" charset="77"/>
                        </a:rPr>
                        <a:t>");</a:t>
                      </a:r>
                    </a:p>
                    <a:p>
                      <a:pPr algn="l" rtl="0" fontAlgn="base"/>
                      <a:r>
                        <a:rPr lang="en-GB" sz="1200" b="0" i="0" dirty="0">
                          <a:effectLst/>
                          <a:latin typeface="Monaco" pitchFamily="2" charset="77"/>
                        </a:rPr>
                        <a:t>}</a:t>
                      </a:r>
                    </a:p>
                    <a:p>
                      <a:pPr algn="l" rtl="0" fontAlgn="base"/>
                      <a:r>
                        <a:rPr lang="en-GB" sz="1200" b="0" i="0" dirty="0">
                          <a:effectLst/>
                          <a:latin typeface="Monaco" pitchFamily="2" charset="77"/>
                        </a:rPr>
                        <a:t>}</a:t>
                      </a:r>
                    </a:p>
                    <a:p>
                      <a:pPr algn="l" rtl="0" fontAlgn="base"/>
                      <a:r>
                        <a:rPr lang="en-GB" sz="1200" b="0" i="0" dirty="0">
                          <a:effectLst/>
                          <a:latin typeface="Monaco" pitchFamily="2" charset="77"/>
                        </a:rPr>
                        <a:t>public class Student{</a:t>
                      </a:r>
                    </a:p>
                    <a:p>
                      <a:pPr algn="l" rtl="0" fontAlgn="base"/>
                      <a:r>
                        <a:rPr lang="en-GB" sz="1200" b="0" i="0" dirty="0">
                          <a:effectLst/>
                          <a:latin typeface="Monaco" pitchFamily="2" charset="77"/>
                        </a:rPr>
                        <a:t>College </a:t>
                      </a:r>
                      <a:r>
                        <a:rPr lang="en-GB" sz="1200" b="0" i="0" dirty="0" err="1">
                          <a:effectLst/>
                          <a:latin typeface="Monaco" pitchFamily="2" charset="77"/>
                        </a:rPr>
                        <a:t>obj</a:t>
                      </a:r>
                      <a:r>
                        <a:rPr lang="en-GB" sz="1200" b="0" i="0" dirty="0">
                          <a:effectLst/>
                          <a:latin typeface="Monaco" pitchFamily="2" charset="77"/>
                        </a:rPr>
                        <a:t> = new CollegeStatus1();</a:t>
                      </a:r>
                    </a:p>
                    <a:p>
                      <a:pPr algn="l" rtl="0" fontAlgn="base"/>
                      <a:r>
                        <a:rPr lang="en-GB" sz="1200" b="0" i="0" dirty="0">
                          <a:effectLst/>
                          <a:latin typeface="Monaco" pitchFamily="2" charset="77"/>
                        </a:rPr>
                        <a:t>public void </a:t>
                      </a:r>
                      <a:r>
                        <a:rPr lang="en-GB" sz="1200" b="0" i="0" dirty="0" err="1">
                          <a:effectLst/>
                          <a:latin typeface="Monaco" pitchFamily="2" charset="77"/>
                        </a:rPr>
                        <a:t>goToCollege</a:t>
                      </a:r>
                      <a:r>
                        <a:rPr lang="en-GB" sz="1200" b="0" i="0" dirty="0">
                          <a:effectLst/>
                          <a:latin typeface="Monaco" pitchFamily="2" charset="77"/>
                        </a:rPr>
                        <a:t>() {</a:t>
                      </a:r>
                    </a:p>
                    <a:p>
                      <a:pPr algn="l" rtl="0" fontAlgn="base"/>
                      <a:r>
                        <a:rPr lang="en-GB" sz="1200" b="0" i="0" dirty="0" err="1">
                          <a:effectLst/>
                          <a:latin typeface="Monaco" pitchFamily="2" charset="77"/>
                        </a:rPr>
                        <a:t>obj.status</a:t>
                      </a:r>
                      <a:r>
                        <a:rPr lang="en-GB" sz="1200" b="0" i="0" dirty="0">
                          <a:effectLst/>
                          <a:latin typeface="Monaco" pitchFamily="2" charset="77"/>
                        </a:rPr>
                        <a:t>();</a:t>
                      </a:r>
                    </a:p>
                    <a:p>
                      <a:pPr algn="l" rtl="0" fontAlgn="base"/>
                      <a:r>
                        <a:rPr lang="en-GB" sz="1200" b="0" i="0" dirty="0">
                          <a:effectLst/>
                          <a:latin typeface="Monaco" pitchFamily="2" charset="77"/>
                        </a:rPr>
                        <a:t>}</a:t>
                      </a:r>
                    </a:p>
                    <a:p>
                      <a:pPr algn="l" rtl="0" fontAlgn="base"/>
                      <a:r>
                        <a:rPr lang="en-GB" sz="1200"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1309901747"/>
                  </a:ext>
                </a:extLst>
              </a:tr>
            </a:tbl>
          </a:graphicData>
        </a:graphic>
      </p:graphicFrame>
      <p:sp>
        <p:nvSpPr>
          <p:cNvPr id="3" name="Rectangle 2">
            <a:extLst>
              <a:ext uri="{FF2B5EF4-FFF2-40B4-BE49-F238E27FC236}">
                <a16:creationId xmlns:a16="http://schemas.microsoft.com/office/drawing/2014/main" id="{04A34E4B-9751-B9A3-2BA1-DAF9E5251DF0}"/>
              </a:ext>
            </a:extLst>
          </p:cNvPr>
          <p:cNvSpPr>
            <a:spLocks noChangeArrowheads="1"/>
          </p:cNvSpPr>
          <p:nvPr/>
        </p:nvSpPr>
        <p:spPr bwMode="auto">
          <a:xfrm>
            <a:off x="244434" y="-12596"/>
            <a:ext cx="10122725" cy="258532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NG" altLang="en-NG" sz="2400" b="1" i="0" u="none" strike="noStrike" cap="none" normalizeH="0" baseline="0" dirty="0">
                <a:ln>
                  <a:noFill/>
                </a:ln>
                <a:solidFill>
                  <a:srgbClr val="444444"/>
                </a:solidFill>
                <a:effectLst/>
                <a:latin typeface="Inter"/>
              </a:rPr>
              <a:t>Loose coupling:</a:t>
            </a:r>
            <a:r>
              <a:rPr kumimoji="0" lang="en-NG" altLang="en-NG" sz="2400" b="0" i="0" u="none" strike="noStrike" cap="none" normalizeH="0" baseline="0" dirty="0">
                <a:ln>
                  <a:noFill/>
                </a:ln>
                <a:solidFill>
                  <a:srgbClr val="444444"/>
                </a:solidFill>
                <a:effectLst/>
                <a:latin typeface="Inter"/>
              </a:rPr>
              <a:t> If one class is weakly interrelated to another class, it is said to have loose coupling with that class.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NG" altLang="en-NG" sz="2400" b="0" i="0" u="none" strike="noStrike" cap="none" normalizeH="0" baseline="0" dirty="0">
                <a:ln>
                  <a:noFill/>
                </a:ln>
                <a:solidFill>
                  <a:srgbClr val="444444"/>
                </a:solidFill>
                <a:effectLst/>
                <a:latin typeface="Inter"/>
              </a:rPr>
              <a:t> Loose coupling is preferred over tight coupling. A class can achieve this with the help of interfaces, as shown below. </a:t>
            </a:r>
          </a:p>
          <a:p>
            <a:pPr marL="0" marR="0" lvl="0" indent="0" algn="l" defTabSz="914400" rtl="0" eaLnBrk="0" fontAlgn="base" latinLnBrk="0" hangingPunct="0">
              <a:lnSpc>
                <a:spcPct val="100000"/>
              </a:lnSpc>
              <a:spcBef>
                <a:spcPct val="0"/>
              </a:spcBef>
              <a:spcAft>
                <a:spcPct val="0"/>
              </a:spcAft>
              <a:buClrTx/>
              <a:buSzTx/>
              <a:buFontTx/>
              <a:buNone/>
              <a:tabLst/>
            </a:pPr>
            <a:br>
              <a:rPr kumimoji="0" lang="en-NG" altLang="en-NG" sz="2400" b="0" i="0" u="none" strike="noStrike" cap="none" normalizeH="0" baseline="0" dirty="0">
                <a:ln>
                  <a:noFill/>
                </a:ln>
                <a:solidFill>
                  <a:schemeClr val="tx1"/>
                </a:solidFill>
                <a:effectLst/>
              </a:rPr>
            </a:br>
            <a:endParaRPr kumimoji="0" lang="en-NG" altLang="en-NG"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661239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B39FD8C-B62C-B66C-CCE4-A98596261E16}"/>
              </a:ext>
            </a:extLst>
          </p:cNvPr>
          <p:cNvSpPr txBox="1"/>
          <p:nvPr/>
        </p:nvSpPr>
        <p:spPr>
          <a:xfrm>
            <a:off x="3048990" y="1723809"/>
            <a:ext cx="6097978" cy="646331"/>
          </a:xfrm>
          <a:prstGeom prst="rect">
            <a:avLst/>
          </a:prstGeom>
          <a:noFill/>
        </p:spPr>
        <p:txBody>
          <a:bodyPr wrap="square">
            <a:spAutoFit/>
          </a:bodyPr>
          <a:lstStyle/>
          <a:p>
            <a:pPr algn="l" fontAlgn="base">
              <a:buFont typeface="Arial" panose="020B0604020202020204" pitchFamily="34" charset="0"/>
              <a:buChar char="•"/>
            </a:pPr>
            <a:r>
              <a:rPr lang="en-GB" sz="3600" b="0" i="0" u="none" strike="noStrike" dirty="0">
                <a:solidFill>
                  <a:srgbClr val="444444"/>
                </a:solidFill>
                <a:effectLst/>
                <a:latin typeface="Inter"/>
              </a:rPr>
              <a:t>Cohesion in Java</a:t>
            </a:r>
            <a:endParaRPr lang="en-GB" sz="3600" b="0" i="0" dirty="0">
              <a:solidFill>
                <a:srgbClr val="444444"/>
              </a:solidFill>
              <a:effectLst/>
              <a:latin typeface="Inter"/>
            </a:endParaRPr>
          </a:p>
        </p:txBody>
      </p:sp>
    </p:spTree>
    <p:extLst>
      <p:ext uri="{BB962C8B-B14F-4D97-AF65-F5344CB8AC3E}">
        <p14:creationId xmlns:p14="http://schemas.microsoft.com/office/powerpoint/2010/main" val="18412832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09D32C-C071-B7C6-08AF-138F6BF00283}"/>
              </a:ext>
            </a:extLst>
          </p:cNvPr>
          <p:cNvSpPr txBox="1"/>
          <p:nvPr/>
        </p:nvSpPr>
        <p:spPr>
          <a:xfrm>
            <a:off x="522514" y="379826"/>
            <a:ext cx="7980217" cy="3785652"/>
          </a:xfrm>
          <a:prstGeom prst="rect">
            <a:avLst/>
          </a:prstGeom>
          <a:noFill/>
        </p:spPr>
        <p:txBody>
          <a:bodyPr wrap="square">
            <a:spAutoFit/>
          </a:bodyPr>
          <a:lstStyle/>
          <a:p>
            <a:r>
              <a:rPr lang="en-GB" sz="2400" b="0" i="0" dirty="0">
                <a:solidFill>
                  <a:srgbClr val="444444"/>
                </a:solidFill>
                <a:effectLst/>
                <a:latin typeface="Inter"/>
              </a:rPr>
              <a:t>Java Cohesion measures how the methods and the attributes of a class are meaningfully and strongly related to each other and how focused they are on performing a single well-defined task for the system. This is used to indicate the degree to which a class has a single, well-focused responsibility. More cohesive classes are good to keep them for code reusability. Low cohesive classes are difficult to maintain as they have a less logical relationship between their methods and properties. It is always better to have highly cohesive classes to keep them well focused for a single work.</a:t>
            </a:r>
            <a:endParaRPr lang="en-NG" sz="2400" dirty="0"/>
          </a:p>
        </p:txBody>
      </p:sp>
    </p:spTree>
    <p:extLst>
      <p:ext uri="{BB962C8B-B14F-4D97-AF65-F5344CB8AC3E}">
        <p14:creationId xmlns:p14="http://schemas.microsoft.com/office/powerpoint/2010/main" val="355283803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7F90E2C6-05B9-7D4D-7106-D5C1B5A0E18D}"/>
              </a:ext>
            </a:extLst>
          </p:cNvPr>
          <p:cNvGraphicFramePr>
            <a:graphicFrameLocks noGrp="1"/>
          </p:cNvGraphicFramePr>
          <p:nvPr>
            <p:extLst>
              <p:ext uri="{D42A27DB-BD31-4B8C-83A1-F6EECF244321}">
                <p14:modId xmlns:p14="http://schemas.microsoft.com/office/powerpoint/2010/main" val="1625601257"/>
              </p:ext>
            </p:extLst>
          </p:nvPr>
        </p:nvGraphicFramePr>
        <p:xfrm>
          <a:off x="476230" y="1709326"/>
          <a:ext cx="5389477" cy="3881437"/>
        </p:xfrm>
        <a:graphic>
          <a:graphicData uri="http://schemas.openxmlformats.org/drawingml/2006/table">
            <a:tbl>
              <a:tblPr/>
              <a:tblGrid>
                <a:gridCol w="386414">
                  <a:extLst>
                    <a:ext uri="{9D8B030D-6E8A-4147-A177-3AD203B41FA5}">
                      <a16:colId xmlns:a16="http://schemas.microsoft.com/office/drawing/2014/main" val="3781299649"/>
                    </a:ext>
                  </a:extLst>
                </a:gridCol>
                <a:gridCol w="5003063">
                  <a:extLst>
                    <a:ext uri="{9D8B030D-6E8A-4147-A177-3AD203B41FA5}">
                      <a16:colId xmlns:a16="http://schemas.microsoft.com/office/drawing/2014/main" val="164266895"/>
                    </a:ext>
                  </a:extLst>
                </a:gridCol>
              </a:tblGrid>
              <a:tr h="3881437">
                <a:tc>
                  <a:txBody>
                    <a:bodyPr/>
                    <a:lstStyle/>
                    <a:p>
                      <a:pPr algn="r" rtl="0" fontAlgn="base"/>
                      <a:r>
                        <a:rPr lang="en-NG" sz="1400" b="0" i="0">
                          <a:solidFill>
                            <a:srgbClr val="AFAFAF"/>
                          </a:solidFill>
                          <a:effectLst/>
                          <a:latin typeface="Monaco" pitchFamily="2" charset="77"/>
                        </a:rPr>
                        <a:t>1</a:t>
                      </a:r>
                    </a:p>
                    <a:p>
                      <a:pPr algn="r" rtl="0" fontAlgn="base"/>
                      <a:r>
                        <a:rPr lang="en-NG" sz="1400" b="0" i="0">
                          <a:solidFill>
                            <a:srgbClr val="AFAFAF"/>
                          </a:solidFill>
                          <a:effectLst/>
                          <a:latin typeface="Monaco" pitchFamily="2" charset="77"/>
                        </a:rPr>
                        <a:t>2</a:t>
                      </a:r>
                    </a:p>
                    <a:p>
                      <a:pPr algn="r" rtl="0" fontAlgn="base"/>
                      <a:r>
                        <a:rPr lang="en-NG" sz="1400" b="0" i="0">
                          <a:solidFill>
                            <a:srgbClr val="AFAFAF"/>
                          </a:solidFill>
                          <a:effectLst/>
                          <a:latin typeface="Monaco" pitchFamily="2" charset="77"/>
                        </a:rPr>
                        <a:t>3</a:t>
                      </a:r>
                    </a:p>
                    <a:p>
                      <a:pPr algn="r" rtl="0" fontAlgn="base"/>
                      <a:r>
                        <a:rPr lang="en-NG" sz="1400" b="0" i="0">
                          <a:solidFill>
                            <a:srgbClr val="AFAFAF"/>
                          </a:solidFill>
                          <a:effectLst/>
                          <a:latin typeface="Monaco" pitchFamily="2" charset="77"/>
                        </a:rPr>
                        <a:t>4</a:t>
                      </a:r>
                    </a:p>
                    <a:p>
                      <a:pPr algn="r" rtl="0" fontAlgn="base"/>
                      <a:r>
                        <a:rPr lang="en-NG" sz="1400" b="0" i="0">
                          <a:solidFill>
                            <a:srgbClr val="AFAFAF"/>
                          </a:solidFill>
                          <a:effectLst/>
                          <a:latin typeface="Monaco" pitchFamily="2" charset="77"/>
                        </a:rPr>
                        <a:t>5</a:t>
                      </a:r>
                    </a:p>
                    <a:p>
                      <a:pPr algn="r" rtl="0" fontAlgn="base"/>
                      <a:r>
                        <a:rPr lang="en-NG" sz="1400" b="0" i="0">
                          <a:solidFill>
                            <a:srgbClr val="AFAFAF"/>
                          </a:solidFill>
                          <a:effectLst/>
                          <a:latin typeface="Monaco" pitchFamily="2" charset="77"/>
                        </a:rPr>
                        <a:t>6</a:t>
                      </a:r>
                    </a:p>
                    <a:p>
                      <a:pPr algn="r" rtl="0" fontAlgn="base"/>
                      <a:r>
                        <a:rPr lang="en-NG" sz="1400" b="0" i="0">
                          <a:solidFill>
                            <a:srgbClr val="AFAFAF"/>
                          </a:solidFill>
                          <a:effectLst/>
                          <a:latin typeface="Monaco" pitchFamily="2" charset="77"/>
                        </a:rPr>
                        <a:t>7</a:t>
                      </a:r>
                    </a:p>
                    <a:p>
                      <a:pPr algn="r" rtl="0" fontAlgn="base"/>
                      <a:r>
                        <a:rPr lang="en-NG" sz="1400" b="0" i="0">
                          <a:solidFill>
                            <a:srgbClr val="AFAFAF"/>
                          </a:solidFill>
                          <a:effectLst/>
                          <a:latin typeface="Monaco" pitchFamily="2" charset="77"/>
                        </a:rPr>
                        <a:t>8</a:t>
                      </a:r>
                    </a:p>
                    <a:p>
                      <a:pPr algn="r" rtl="0" fontAlgn="base"/>
                      <a:r>
                        <a:rPr lang="en-NG" sz="1400" b="0" i="0">
                          <a:solidFill>
                            <a:srgbClr val="AFAFAF"/>
                          </a:solidFill>
                          <a:effectLst/>
                          <a:latin typeface="Monaco" pitchFamily="2" charset="77"/>
                        </a:rPr>
                        <a:t>9</a:t>
                      </a:r>
                    </a:p>
                    <a:p>
                      <a:pPr algn="r" rtl="0" fontAlgn="base"/>
                      <a:r>
                        <a:rPr lang="en-NG" sz="1400" b="0" i="0">
                          <a:solidFill>
                            <a:srgbClr val="AFAFAF"/>
                          </a:solidFill>
                          <a:effectLst/>
                          <a:latin typeface="Monaco" pitchFamily="2" charset="77"/>
                        </a:rPr>
                        <a:t>10</a:t>
                      </a:r>
                    </a:p>
                    <a:p>
                      <a:pPr algn="r" rtl="0" fontAlgn="base"/>
                      <a:r>
                        <a:rPr lang="en-NG" sz="1400" b="0" i="0">
                          <a:solidFill>
                            <a:srgbClr val="AFAFAF"/>
                          </a:solidFill>
                          <a:effectLst/>
                          <a:latin typeface="Monaco" pitchFamily="2" charset="77"/>
                        </a:rPr>
                        <a:t>11</a:t>
                      </a:r>
                    </a:p>
                    <a:p>
                      <a:pPr algn="r" rtl="0" fontAlgn="base"/>
                      <a:r>
                        <a:rPr lang="en-NG" sz="1400" b="0" i="0">
                          <a:solidFill>
                            <a:srgbClr val="AFAFAF"/>
                          </a:solidFill>
                          <a:effectLst/>
                          <a:latin typeface="Monaco" pitchFamily="2" charset="77"/>
                        </a:rPr>
                        <a:t>12</a:t>
                      </a:r>
                    </a:p>
                    <a:p>
                      <a:pPr algn="r" rtl="0" fontAlgn="base"/>
                      <a:r>
                        <a:rPr lang="en-NG" sz="1400" b="0" i="0">
                          <a:solidFill>
                            <a:srgbClr val="AFAFAF"/>
                          </a:solidFill>
                          <a:effectLst/>
                          <a:latin typeface="Monaco" pitchFamily="2" charset="77"/>
                        </a:rPr>
                        <a:t>13</a:t>
                      </a:r>
                    </a:p>
                    <a:p>
                      <a:pPr algn="r" rtl="0" fontAlgn="base"/>
                      <a:r>
                        <a:rPr lang="en-NG" sz="1400" b="0" i="0">
                          <a:solidFill>
                            <a:srgbClr val="AFAFAF"/>
                          </a:solidFill>
                          <a:effectLst/>
                          <a:latin typeface="Monaco" pitchFamily="2" charset="77"/>
                        </a:rPr>
                        <a:t>14</a:t>
                      </a:r>
                    </a:p>
                    <a:p>
                      <a:pPr algn="r" rtl="0" fontAlgn="base"/>
                      <a:r>
                        <a:rPr lang="en-NG" sz="1400" b="0" i="0">
                          <a:solidFill>
                            <a:srgbClr val="AFAFAF"/>
                          </a:solidFill>
                          <a:effectLst/>
                          <a:latin typeface="Monaco" pitchFamily="2" charset="77"/>
                        </a:rPr>
                        <a:t>15</a:t>
                      </a:r>
                    </a:p>
                    <a:p>
                      <a:pPr algn="r" rtl="0" fontAlgn="base"/>
                      <a:r>
                        <a:rPr lang="en-NG" sz="1400" b="0" i="0">
                          <a:solidFill>
                            <a:srgbClr val="AFAFAF"/>
                          </a:solidFill>
                          <a:effectLst/>
                          <a:latin typeface="Monaco" pitchFamily="2" charset="77"/>
                        </a:rPr>
                        <a:t>16</a:t>
                      </a:r>
                    </a:p>
                    <a:p>
                      <a:pPr algn="r" rtl="0" fontAlgn="base"/>
                      <a:r>
                        <a:rPr lang="en-NG" sz="1400" b="0" i="0">
                          <a:solidFill>
                            <a:srgbClr val="AFAFAF"/>
                          </a:solidFill>
                          <a:effectLst/>
                          <a:latin typeface="Monaco" pitchFamily="2" charset="77"/>
                        </a:rPr>
                        <a:t>17</a:t>
                      </a:r>
                    </a:p>
                    <a:p>
                      <a:pPr algn="r" rtl="0" fontAlgn="base"/>
                      <a:r>
                        <a:rPr lang="en-NG" sz="1400" b="0" i="0">
                          <a:solidFill>
                            <a:srgbClr val="AFAFAF"/>
                          </a:solidFill>
                          <a:effectLst/>
                          <a:latin typeface="Monaco" pitchFamily="2" charset="77"/>
                        </a:rPr>
                        <a:t>18</a:t>
                      </a:r>
                    </a:p>
                  </a:txBody>
                  <a:tcPr marL="0" marR="0" marT="0" marB="0" anchor="ctr">
                    <a:lnL>
                      <a:noFill/>
                    </a:lnL>
                    <a:lnR>
                      <a:noFill/>
                    </a:lnR>
                    <a:lnT>
                      <a:noFill/>
                    </a:lnT>
                    <a:lnB>
                      <a:noFill/>
                    </a:lnB>
                  </a:tcPr>
                </a:tc>
                <a:tc>
                  <a:txBody>
                    <a:bodyPr/>
                    <a:lstStyle/>
                    <a:p>
                      <a:pPr algn="l" rtl="0" fontAlgn="base"/>
                      <a:r>
                        <a:rPr lang="en-GB" sz="1400" b="0" i="0" dirty="0">
                          <a:effectLst/>
                          <a:latin typeface="Monaco" pitchFamily="2" charset="77"/>
                        </a:rPr>
                        <a:t>class Book{</a:t>
                      </a:r>
                    </a:p>
                    <a:p>
                      <a:pPr algn="l" rtl="0" fontAlgn="base"/>
                      <a:r>
                        <a:rPr lang="en-GB" sz="1400" b="0" i="0" dirty="0">
                          <a:effectLst/>
                          <a:latin typeface="Monaco" pitchFamily="2" charset="77"/>
                        </a:rPr>
                        <a:t>int price = 299; //related attribute</a:t>
                      </a:r>
                    </a:p>
                    <a:p>
                      <a:pPr algn="l" rtl="0" fontAlgn="base"/>
                      <a:r>
                        <a:rPr lang="en-GB" sz="1400" b="0" i="0" dirty="0">
                          <a:effectLst/>
                          <a:latin typeface="Monaco" pitchFamily="2" charset="77"/>
                        </a:rPr>
                        <a:t>String name = "Sam"; //unrelated attribute</a:t>
                      </a:r>
                    </a:p>
                    <a:p>
                      <a:pPr algn="l" rtl="0" fontAlgn="base"/>
                      <a:r>
                        <a:rPr lang="en-GB" sz="1400" b="0" i="0" dirty="0">
                          <a:effectLst/>
                          <a:latin typeface="Monaco" pitchFamily="2" charset="77"/>
                        </a:rPr>
                        <a:t>//related methods to Book class</a:t>
                      </a:r>
                    </a:p>
                    <a:p>
                      <a:pPr algn="l" rtl="0" fontAlgn="base"/>
                      <a:r>
                        <a:rPr lang="en-GB" sz="1400" b="0" i="0" dirty="0">
                          <a:effectLst/>
                          <a:latin typeface="Monaco" pitchFamily="2" charset="77"/>
                        </a:rPr>
                        <a:t>public String author(String name) {</a:t>
                      </a:r>
                    </a:p>
                    <a:p>
                      <a:pPr algn="l" rtl="0" fontAlgn="base"/>
                      <a:r>
                        <a:rPr lang="en-GB" sz="1400" b="0" i="0" dirty="0">
                          <a:effectLst/>
                          <a:latin typeface="Monaco" pitchFamily="2" charset="77"/>
                        </a:rPr>
                        <a:t>return name;</a:t>
                      </a:r>
                    </a:p>
                    <a:p>
                      <a:pPr algn="l" rtl="0" fontAlgn="base"/>
                      <a:r>
                        <a:rPr lang="en-GB" sz="1400" b="0" i="0" dirty="0">
                          <a:effectLst/>
                          <a:latin typeface="Monaco" pitchFamily="2" charset="77"/>
                        </a:rPr>
                        <a:t>}</a:t>
                      </a:r>
                    </a:p>
                    <a:p>
                      <a:pPr algn="l" rtl="0" fontAlgn="base"/>
                      <a:r>
                        <a:rPr lang="en-GB" sz="1400" b="0" i="0" dirty="0">
                          <a:effectLst/>
                          <a:latin typeface="Monaco" pitchFamily="2" charset="77"/>
                        </a:rPr>
                        <a:t>public String title(String subject) {</a:t>
                      </a:r>
                    </a:p>
                    <a:p>
                      <a:pPr algn="l" rtl="0" fontAlgn="base"/>
                      <a:r>
                        <a:rPr lang="en-GB" sz="1400" b="0" i="0" dirty="0">
                          <a:effectLst/>
                          <a:latin typeface="Monaco" pitchFamily="2" charset="77"/>
                        </a:rPr>
                        <a:t>return subject;</a:t>
                      </a:r>
                    </a:p>
                    <a:p>
                      <a:pPr algn="l" rtl="0" fontAlgn="base"/>
                      <a:r>
                        <a:rPr lang="en-GB" sz="1400" b="0" i="0" dirty="0">
                          <a:effectLst/>
                          <a:latin typeface="Monaco" pitchFamily="2" charset="77"/>
                        </a:rPr>
                        <a:t>}</a:t>
                      </a:r>
                    </a:p>
                    <a:p>
                      <a:pPr algn="l" rtl="0" fontAlgn="base"/>
                      <a:r>
                        <a:rPr lang="en-GB" sz="1400" b="0" i="0" dirty="0">
                          <a:effectLst/>
                          <a:latin typeface="Monaco" pitchFamily="2" charset="77"/>
                        </a:rPr>
                        <a:t>public int id(int number) {</a:t>
                      </a:r>
                    </a:p>
                    <a:p>
                      <a:pPr algn="l" rtl="0" fontAlgn="base"/>
                      <a:r>
                        <a:rPr lang="en-GB" sz="1400" b="0" i="0" dirty="0">
                          <a:effectLst/>
                          <a:latin typeface="Monaco" pitchFamily="2" charset="77"/>
                        </a:rPr>
                        <a:t>return number;</a:t>
                      </a:r>
                    </a:p>
                    <a:p>
                      <a:pPr algn="l" rtl="0" fontAlgn="base"/>
                      <a:r>
                        <a:rPr lang="en-GB" sz="1400" b="0" i="0" dirty="0">
                          <a:effectLst/>
                          <a:latin typeface="Monaco" pitchFamily="2" charset="77"/>
                        </a:rPr>
                        <a:t>}</a:t>
                      </a:r>
                    </a:p>
                    <a:p>
                      <a:pPr algn="l" rtl="0" fontAlgn="base"/>
                      <a:r>
                        <a:rPr lang="en-GB" sz="1400" b="0" i="0" dirty="0">
                          <a:effectLst/>
                          <a:latin typeface="Monaco" pitchFamily="2" charset="77"/>
                        </a:rPr>
                        <a:t>//unrelated methods to Book class</a:t>
                      </a:r>
                    </a:p>
                    <a:p>
                      <a:pPr algn="l" rtl="0" fontAlgn="base"/>
                      <a:r>
                        <a:rPr lang="en-GB" sz="1400" b="0" i="0" dirty="0">
                          <a:effectLst/>
                          <a:latin typeface="Monaco" pitchFamily="2" charset="77"/>
                        </a:rPr>
                        <a:t>public int age(int age) {</a:t>
                      </a:r>
                    </a:p>
                    <a:p>
                      <a:pPr algn="l" rtl="0" fontAlgn="base"/>
                      <a:r>
                        <a:rPr lang="en-GB" sz="1400" b="0" i="0" dirty="0">
                          <a:effectLst/>
                          <a:latin typeface="Monaco" pitchFamily="2" charset="77"/>
                        </a:rPr>
                        <a:t>return age;</a:t>
                      </a:r>
                    </a:p>
                    <a:p>
                      <a:pPr algn="l" rtl="0" fontAlgn="base"/>
                      <a:r>
                        <a:rPr lang="en-GB" sz="1400" b="0" i="0" dirty="0">
                          <a:effectLst/>
                          <a:latin typeface="Monaco" pitchFamily="2" charset="77"/>
                        </a:rPr>
                        <a:t>}</a:t>
                      </a:r>
                    </a:p>
                    <a:p>
                      <a:pPr algn="l" rtl="0" fontAlgn="base"/>
                      <a:r>
                        <a:rPr lang="en-GB" sz="1400"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1963095948"/>
                  </a:ext>
                </a:extLst>
              </a:tr>
            </a:tbl>
          </a:graphicData>
        </a:graphic>
      </p:graphicFrame>
      <p:sp>
        <p:nvSpPr>
          <p:cNvPr id="3" name="Rectangle 2">
            <a:extLst>
              <a:ext uri="{FF2B5EF4-FFF2-40B4-BE49-F238E27FC236}">
                <a16:creationId xmlns:a16="http://schemas.microsoft.com/office/drawing/2014/main" id="{FEF4370C-B876-224F-9138-A4202DD2F4CD}"/>
              </a:ext>
            </a:extLst>
          </p:cNvPr>
          <p:cNvSpPr>
            <a:spLocks noChangeArrowheads="1"/>
          </p:cNvSpPr>
          <p:nvPr/>
        </p:nvSpPr>
        <p:spPr bwMode="auto">
          <a:xfrm>
            <a:off x="250557" y="143748"/>
            <a:ext cx="10959749" cy="123110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NG" altLang="en-NG" sz="1600" b="1" i="0" u="none" strike="noStrike" cap="none" normalizeH="0" baseline="0" dirty="0">
                <a:ln>
                  <a:noFill/>
                </a:ln>
                <a:solidFill>
                  <a:srgbClr val="444444"/>
                </a:solidFill>
                <a:effectLst/>
                <a:latin typeface="Inter"/>
              </a:rPr>
              <a:t>Low Cohesion: </a:t>
            </a:r>
            <a:r>
              <a:rPr kumimoji="0" lang="en-NG" altLang="en-NG" sz="1600" b="0" i="0" u="none" strike="noStrike" cap="none" normalizeH="0" baseline="0" dirty="0">
                <a:ln>
                  <a:noFill/>
                </a:ln>
                <a:solidFill>
                  <a:srgbClr val="444444"/>
                </a:solidFill>
                <a:effectLst/>
                <a:latin typeface="Inter"/>
              </a:rPr>
              <a:t>In the following code, we have a class called Book. But it is less cohesive because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NG" altLang="en-NG" sz="1600" b="0" i="0" u="none" strike="noStrike" cap="none" normalizeH="0" baseline="0" dirty="0">
                <a:ln>
                  <a:noFill/>
                </a:ln>
                <a:solidFill>
                  <a:srgbClr val="444444"/>
                </a:solidFill>
                <a:effectLst/>
                <a:latin typeface="Inter"/>
              </a:rPr>
              <a:t>it comprises less focussed and independent attributes and methods to the class. This class should contain information related to the Book. Therefore, the person’s name and age method are making this classless cohesive.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4271836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109808FA-DE43-E495-F167-B8AD91E8FEE1}"/>
              </a:ext>
            </a:extLst>
          </p:cNvPr>
          <p:cNvGraphicFramePr>
            <a:graphicFrameLocks noGrp="1"/>
          </p:cNvGraphicFramePr>
          <p:nvPr>
            <p:extLst>
              <p:ext uri="{D42A27DB-BD31-4B8C-83A1-F6EECF244321}">
                <p14:modId xmlns:p14="http://schemas.microsoft.com/office/powerpoint/2010/main" val="168079123"/>
              </p:ext>
            </p:extLst>
          </p:nvPr>
        </p:nvGraphicFramePr>
        <p:xfrm>
          <a:off x="134750" y="1645920"/>
          <a:ext cx="6856210" cy="3566160"/>
        </p:xfrm>
        <a:graphic>
          <a:graphicData uri="http://schemas.openxmlformats.org/drawingml/2006/table">
            <a:tbl>
              <a:tblPr/>
              <a:tblGrid>
                <a:gridCol w="491576">
                  <a:extLst>
                    <a:ext uri="{9D8B030D-6E8A-4147-A177-3AD203B41FA5}">
                      <a16:colId xmlns:a16="http://schemas.microsoft.com/office/drawing/2014/main" val="1931200232"/>
                    </a:ext>
                  </a:extLst>
                </a:gridCol>
                <a:gridCol w="6364634">
                  <a:extLst>
                    <a:ext uri="{9D8B030D-6E8A-4147-A177-3AD203B41FA5}">
                      <a16:colId xmlns:a16="http://schemas.microsoft.com/office/drawing/2014/main" val="3669608212"/>
                    </a:ext>
                  </a:extLst>
                </a:gridCol>
              </a:tblGrid>
              <a:tr h="0">
                <a:tc>
                  <a:txBody>
                    <a:bodyPr/>
                    <a:lstStyle/>
                    <a:p>
                      <a:pPr algn="r" rtl="0" fontAlgn="base"/>
                      <a:r>
                        <a:rPr lang="en-NG" b="0" i="0">
                          <a:solidFill>
                            <a:srgbClr val="AFAFAF"/>
                          </a:solidFill>
                          <a:effectLst/>
                          <a:latin typeface="Monaco" pitchFamily="2" charset="77"/>
                        </a:rPr>
                        <a:t>1</a:t>
                      </a:r>
                    </a:p>
                    <a:p>
                      <a:pPr algn="r" rtl="0" fontAlgn="base"/>
                      <a:r>
                        <a:rPr lang="en-NG" b="0" i="0">
                          <a:solidFill>
                            <a:srgbClr val="AFAFAF"/>
                          </a:solidFill>
                          <a:effectLst/>
                          <a:latin typeface="Monaco" pitchFamily="2" charset="77"/>
                        </a:rPr>
                        <a:t>2</a:t>
                      </a:r>
                    </a:p>
                    <a:p>
                      <a:pPr algn="r" rtl="0" fontAlgn="base"/>
                      <a:r>
                        <a:rPr lang="en-NG" b="0" i="0">
                          <a:solidFill>
                            <a:srgbClr val="AFAFAF"/>
                          </a:solidFill>
                          <a:effectLst/>
                          <a:latin typeface="Monaco" pitchFamily="2" charset="77"/>
                        </a:rPr>
                        <a:t>3</a:t>
                      </a:r>
                    </a:p>
                    <a:p>
                      <a:pPr algn="r" rtl="0" fontAlgn="base"/>
                      <a:r>
                        <a:rPr lang="en-NG" b="0" i="0">
                          <a:solidFill>
                            <a:srgbClr val="AFAFAF"/>
                          </a:solidFill>
                          <a:effectLst/>
                          <a:latin typeface="Monaco" pitchFamily="2" charset="77"/>
                        </a:rPr>
                        <a:t>4</a:t>
                      </a:r>
                    </a:p>
                    <a:p>
                      <a:pPr algn="r" rtl="0" fontAlgn="base"/>
                      <a:r>
                        <a:rPr lang="en-NG" b="0" i="0">
                          <a:solidFill>
                            <a:srgbClr val="AFAFAF"/>
                          </a:solidFill>
                          <a:effectLst/>
                          <a:latin typeface="Monaco" pitchFamily="2" charset="77"/>
                        </a:rPr>
                        <a:t>5</a:t>
                      </a:r>
                    </a:p>
                    <a:p>
                      <a:pPr algn="r" rtl="0" fontAlgn="base"/>
                      <a:r>
                        <a:rPr lang="en-NG" b="0" i="0">
                          <a:solidFill>
                            <a:srgbClr val="AFAFAF"/>
                          </a:solidFill>
                          <a:effectLst/>
                          <a:latin typeface="Monaco" pitchFamily="2" charset="77"/>
                        </a:rPr>
                        <a:t>6</a:t>
                      </a:r>
                    </a:p>
                    <a:p>
                      <a:pPr algn="r" rtl="0" fontAlgn="base"/>
                      <a:r>
                        <a:rPr lang="en-NG" b="0" i="0">
                          <a:solidFill>
                            <a:srgbClr val="AFAFAF"/>
                          </a:solidFill>
                          <a:effectLst/>
                          <a:latin typeface="Monaco" pitchFamily="2" charset="77"/>
                        </a:rPr>
                        <a:t>7</a:t>
                      </a:r>
                    </a:p>
                    <a:p>
                      <a:pPr algn="r" rtl="0" fontAlgn="base"/>
                      <a:r>
                        <a:rPr lang="en-NG" b="0" i="0">
                          <a:solidFill>
                            <a:srgbClr val="AFAFAF"/>
                          </a:solidFill>
                          <a:effectLst/>
                          <a:latin typeface="Monaco" pitchFamily="2" charset="77"/>
                        </a:rPr>
                        <a:t>8</a:t>
                      </a:r>
                    </a:p>
                    <a:p>
                      <a:pPr algn="r" rtl="0" fontAlgn="base"/>
                      <a:r>
                        <a:rPr lang="en-NG" b="0" i="0">
                          <a:solidFill>
                            <a:srgbClr val="AFAFAF"/>
                          </a:solidFill>
                          <a:effectLst/>
                          <a:latin typeface="Monaco" pitchFamily="2" charset="77"/>
                        </a:rPr>
                        <a:t>9</a:t>
                      </a:r>
                    </a:p>
                    <a:p>
                      <a:pPr algn="r" rtl="0" fontAlgn="base"/>
                      <a:r>
                        <a:rPr lang="en-NG" b="0" i="0">
                          <a:solidFill>
                            <a:srgbClr val="AFAFAF"/>
                          </a:solidFill>
                          <a:effectLst/>
                          <a:latin typeface="Monaco" pitchFamily="2" charset="77"/>
                        </a:rPr>
                        <a:t>10</a:t>
                      </a:r>
                    </a:p>
                    <a:p>
                      <a:pPr algn="r" rtl="0" fontAlgn="base"/>
                      <a:r>
                        <a:rPr lang="en-NG" b="0" i="0">
                          <a:solidFill>
                            <a:srgbClr val="AFAFAF"/>
                          </a:solidFill>
                          <a:effectLst/>
                          <a:latin typeface="Monaco" pitchFamily="2" charset="77"/>
                        </a:rPr>
                        <a:t>11</a:t>
                      </a:r>
                    </a:p>
                    <a:p>
                      <a:pPr algn="r" rtl="0" fontAlgn="base"/>
                      <a:r>
                        <a:rPr lang="en-NG" b="0" i="0">
                          <a:solidFill>
                            <a:srgbClr val="AFAFAF"/>
                          </a:solidFill>
                          <a:effectLst/>
                          <a:latin typeface="Monaco" pitchFamily="2" charset="77"/>
                        </a:rPr>
                        <a:t>12</a:t>
                      </a:r>
                    </a:p>
                    <a:p>
                      <a:pPr algn="r" rtl="0" fontAlgn="base"/>
                      <a:r>
                        <a:rPr lang="en-NG" b="0" i="0">
                          <a:solidFill>
                            <a:srgbClr val="AFAFAF"/>
                          </a:solidFill>
                          <a:effectLst/>
                          <a:latin typeface="Monaco" pitchFamily="2" charset="77"/>
                        </a:rPr>
                        <a:t>13</a:t>
                      </a:r>
                    </a:p>
                  </a:txBody>
                  <a:tcPr marL="0" marR="0" marT="0" marB="0" anchor="ctr">
                    <a:lnL>
                      <a:noFill/>
                    </a:lnL>
                    <a:lnR>
                      <a:noFill/>
                    </a:lnR>
                    <a:lnT>
                      <a:noFill/>
                    </a:lnT>
                    <a:lnB>
                      <a:noFill/>
                    </a:lnB>
                  </a:tcPr>
                </a:tc>
                <a:tc>
                  <a:txBody>
                    <a:bodyPr/>
                    <a:lstStyle/>
                    <a:p>
                      <a:pPr algn="l" rtl="0" fontAlgn="base"/>
                      <a:r>
                        <a:rPr lang="en-GB" b="0" i="0" dirty="0">
                          <a:effectLst/>
                          <a:latin typeface="Monaco" pitchFamily="2" charset="77"/>
                        </a:rPr>
                        <a:t>class Book{</a:t>
                      </a:r>
                    </a:p>
                    <a:p>
                      <a:pPr algn="l" rtl="0" fontAlgn="base"/>
                      <a:r>
                        <a:rPr lang="en-GB" b="0" i="0" dirty="0">
                          <a:effectLst/>
                          <a:latin typeface="Monaco" pitchFamily="2" charset="77"/>
                        </a:rPr>
                        <a:t>int price = 299; //related attribute</a:t>
                      </a:r>
                    </a:p>
                    <a:p>
                      <a:pPr algn="l" rtl="0" fontAlgn="base"/>
                      <a:r>
                        <a:rPr lang="en-GB" b="0" i="0" dirty="0">
                          <a:effectLst/>
                          <a:latin typeface="Monaco" pitchFamily="2" charset="77"/>
                        </a:rPr>
                        <a:t>//related methods to Book class</a:t>
                      </a:r>
                    </a:p>
                    <a:p>
                      <a:pPr algn="l" rtl="0" fontAlgn="base"/>
                      <a:r>
                        <a:rPr lang="en-GB" b="0" i="0" dirty="0">
                          <a:effectLst/>
                          <a:latin typeface="Monaco" pitchFamily="2" charset="77"/>
                        </a:rPr>
                        <a:t>public String author(String name) {</a:t>
                      </a:r>
                    </a:p>
                    <a:p>
                      <a:pPr algn="l" rtl="0" fontAlgn="base"/>
                      <a:r>
                        <a:rPr lang="en-GB" b="0" i="0" dirty="0">
                          <a:effectLst/>
                          <a:latin typeface="Monaco" pitchFamily="2" charset="77"/>
                        </a:rPr>
                        <a:t>return name;</a:t>
                      </a:r>
                    </a:p>
                    <a:p>
                      <a:pPr algn="l" rtl="0" fontAlgn="base"/>
                      <a:r>
                        <a:rPr lang="en-GB" b="0" i="0" dirty="0">
                          <a:effectLst/>
                          <a:latin typeface="Monaco" pitchFamily="2" charset="77"/>
                        </a:rPr>
                        <a:t>}</a:t>
                      </a:r>
                    </a:p>
                    <a:p>
                      <a:pPr algn="l" rtl="0" fontAlgn="base"/>
                      <a:r>
                        <a:rPr lang="en-GB" b="0" i="0" dirty="0">
                          <a:effectLst/>
                          <a:latin typeface="Monaco" pitchFamily="2" charset="77"/>
                        </a:rPr>
                        <a:t>public String title(String subject) {</a:t>
                      </a:r>
                    </a:p>
                    <a:p>
                      <a:pPr algn="l" rtl="0" fontAlgn="base"/>
                      <a:r>
                        <a:rPr lang="en-GB" b="0" i="0" dirty="0">
                          <a:effectLst/>
                          <a:latin typeface="Monaco" pitchFamily="2" charset="77"/>
                        </a:rPr>
                        <a:t>return subject;</a:t>
                      </a:r>
                    </a:p>
                    <a:p>
                      <a:pPr algn="l" rtl="0" fontAlgn="base"/>
                      <a:r>
                        <a:rPr lang="en-GB" b="0" i="0" dirty="0">
                          <a:effectLst/>
                          <a:latin typeface="Monaco" pitchFamily="2" charset="77"/>
                        </a:rPr>
                        <a:t>}</a:t>
                      </a:r>
                    </a:p>
                    <a:p>
                      <a:pPr algn="l" rtl="0" fontAlgn="base"/>
                      <a:r>
                        <a:rPr lang="en-GB" b="0" i="0" dirty="0">
                          <a:effectLst/>
                          <a:latin typeface="Monaco" pitchFamily="2" charset="77"/>
                        </a:rPr>
                        <a:t>public int id(int number) {</a:t>
                      </a:r>
                    </a:p>
                    <a:p>
                      <a:pPr algn="l" rtl="0" fontAlgn="base"/>
                      <a:r>
                        <a:rPr lang="en-GB" b="0" i="0" dirty="0">
                          <a:effectLst/>
                          <a:latin typeface="Monaco" pitchFamily="2" charset="77"/>
                        </a:rPr>
                        <a:t>return number;</a:t>
                      </a:r>
                    </a:p>
                    <a:p>
                      <a:pPr algn="l" rtl="0" fontAlgn="base"/>
                      <a:r>
                        <a:rPr lang="en-GB" b="0" i="0" dirty="0">
                          <a:effectLst/>
                          <a:latin typeface="Monaco" pitchFamily="2" charset="77"/>
                        </a:rPr>
                        <a:t>}</a:t>
                      </a:r>
                    </a:p>
                    <a:p>
                      <a:pPr algn="l" rtl="0" fontAlgn="base"/>
                      <a:r>
                        <a:rPr lang="en-GB"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3897804924"/>
                  </a:ext>
                </a:extLst>
              </a:tr>
            </a:tbl>
          </a:graphicData>
        </a:graphic>
      </p:graphicFrame>
      <p:sp>
        <p:nvSpPr>
          <p:cNvPr id="3" name="Rectangle 2">
            <a:extLst>
              <a:ext uri="{FF2B5EF4-FFF2-40B4-BE49-F238E27FC236}">
                <a16:creationId xmlns:a16="http://schemas.microsoft.com/office/drawing/2014/main" id="{5351DE37-BD5A-C079-816B-6B306B3194D3}"/>
              </a:ext>
            </a:extLst>
          </p:cNvPr>
          <p:cNvSpPr>
            <a:spLocks noChangeArrowheads="1"/>
          </p:cNvSpPr>
          <p:nvPr/>
        </p:nvSpPr>
        <p:spPr bwMode="auto">
          <a:xfrm>
            <a:off x="0" y="-54859"/>
            <a:ext cx="11480900" cy="153888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NG" altLang="en-NG" sz="2000" b="1" i="0" u="none" strike="noStrike" cap="none" normalizeH="0" baseline="0" dirty="0">
                <a:ln>
                  <a:noFill/>
                </a:ln>
                <a:solidFill>
                  <a:srgbClr val="444444"/>
                </a:solidFill>
                <a:effectLst/>
                <a:latin typeface="Inter"/>
              </a:rPr>
              <a:t>High Cohesion:</a:t>
            </a:r>
            <a:r>
              <a:rPr kumimoji="0" lang="en-NG" altLang="en-NG" sz="2000" b="0" i="0" u="none" strike="noStrike" cap="none" normalizeH="0" baseline="0" dirty="0">
                <a:ln>
                  <a:noFill/>
                </a:ln>
                <a:solidFill>
                  <a:srgbClr val="444444"/>
                </a:solidFill>
                <a:effectLst/>
                <a:latin typeface="Inter"/>
              </a:rPr>
              <a:t> When the class has a single well-defined purpose or task, it is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NG" altLang="en-NG" sz="2000" b="0" i="0" u="none" strike="noStrike" cap="none" normalizeH="0" baseline="0" dirty="0">
                <a:ln>
                  <a:noFill/>
                </a:ln>
                <a:solidFill>
                  <a:srgbClr val="444444"/>
                </a:solidFill>
                <a:effectLst/>
                <a:latin typeface="Inter"/>
              </a:rPr>
              <a:t>said to be highly cohesive. So, in the above example code,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NG" altLang="en-NG" sz="2000" b="0" i="0" u="none" strike="noStrike" cap="none" normalizeH="0" baseline="0" dirty="0">
                <a:ln>
                  <a:noFill/>
                </a:ln>
                <a:solidFill>
                  <a:srgbClr val="444444"/>
                </a:solidFill>
                <a:effectLst/>
                <a:latin typeface="Inter"/>
              </a:rPr>
              <a:t>if we remove the information related to the person, then the class becomes highly cohesive, as shown below.</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7483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BF0F319-CCEC-2081-4E69-071CF809C3EC}"/>
              </a:ext>
            </a:extLst>
          </p:cNvPr>
          <p:cNvSpPr txBox="1"/>
          <p:nvPr/>
        </p:nvSpPr>
        <p:spPr>
          <a:xfrm>
            <a:off x="735375" y="735242"/>
            <a:ext cx="8441281" cy="4401205"/>
          </a:xfrm>
          <a:prstGeom prst="rect">
            <a:avLst/>
          </a:prstGeom>
          <a:noFill/>
        </p:spPr>
        <p:txBody>
          <a:bodyPr wrap="square">
            <a:spAutoFit/>
          </a:bodyPr>
          <a:lstStyle/>
          <a:p>
            <a:r>
              <a:rPr lang="en-GB" sz="2800" b="0" i="0" dirty="0">
                <a:solidFill>
                  <a:schemeClr val="tx1">
                    <a:lumMod val="95000"/>
                    <a:lumOff val="5000"/>
                  </a:schemeClr>
                </a:solidFill>
                <a:effectLst/>
                <a:latin typeface="Söhne"/>
              </a:rPr>
              <a:t>Java code challenge</a:t>
            </a:r>
          </a:p>
          <a:p>
            <a:endParaRPr lang="en-GB" sz="2800" dirty="0">
              <a:solidFill>
                <a:schemeClr val="tx1">
                  <a:lumMod val="95000"/>
                  <a:lumOff val="5000"/>
                </a:schemeClr>
              </a:solidFill>
              <a:latin typeface="Söhne"/>
            </a:endParaRPr>
          </a:p>
          <a:p>
            <a:endParaRPr lang="en-GB" sz="2800" dirty="0">
              <a:solidFill>
                <a:schemeClr val="tx1">
                  <a:lumMod val="95000"/>
                  <a:lumOff val="5000"/>
                </a:schemeClr>
              </a:solidFill>
              <a:latin typeface="Söhne"/>
            </a:endParaRPr>
          </a:p>
          <a:p>
            <a:r>
              <a:rPr lang="en-GB" sz="2800" dirty="0">
                <a:solidFill>
                  <a:schemeClr val="tx1">
                    <a:lumMod val="95000"/>
                    <a:lumOff val="5000"/>
                  </a:schemeClr>
                </a:solidFill>
                <a:latin typeface="Söhne"/>
              </a:rPr>
              <a:t>Write a java program that allow the user to enter his weight and height, and display the body mass index for the user</a:t>
            </a:r>
          </a:p>
          <a:p>
            <a:endParaRPr lang="en-GB" sz="2800" dirty="0">
              <a:solidFill>
                <a:schemeClr val="tx1">
                  <a:lumMod val="95000"/>
                  <a:lumOff val="5000"/>
                </a:schemeClr>
              </a:solidFill>
              <a:latin typeface="Söhne"/>
            </a:endParaRPr>
          </a:p>
          <a:p>
            <a:r>
              <a:rPr lang="en-GB" sz="2800" dirty="0">
                <a:solidFill>
                  <a:schemeClr val="tx1">
                    <a:lumMod val="95000"/>
                    <a:lumOff val="5000"/>
                  </a:schemeClr>
                </a:solidFill>
                <a:latin typeface="Söhne"/>
              </a:rPr>
              <a:t>The formular is BMI = kg/m2 </a:t>
            </a:r>
          </a:p>
          <a:p>
            <a:r>
              <a:rPr lang="en-GB" sz="2800" dirty="0">
                <a:solidFill>
                  <a:schemeClr val="tx1">
                    <a:lumMod val="95000"/>
                    <a:lumOff val="5000"/>
                  </a:schemeClr>
                </a:solidFill>
                <a:latin typeface="Söhne"/>
              </a:rPr>
              <a:t>Where kg = persons weight</a:t>
            </a:r>
          </a:p>
          <a:p>
            <a:r>
              <a:rPr lang="en-GB" sz="2800" dirty="0">
                <a:solidFill>
                  <a:schemeClr val="tx1">
                    <a:lumMod val="95000"/>
                    <a:lumOff val="5000"/>
                  </a:schemeClr>
                </a:solidFill>
                <a:latin typeface="Söhne"/>
              </a:rPr>
              <a:t>	m = persons height in meter.</a:t>
            </a:r>
            <a:endParaRPr lang="en-NG" sz="2800" dirty="0">
              <a:solidFill>
                <a:schemeClr val="tx1">
                  <a:lumMod val="95000"/>
                  <a:lumOff val="5000"/>
                </a:schemeClr>
              </a:solidFill>
            </a:endParaRPr>
          </a:p>
        </p:txBody>
      </p:sp>
    </p:spTree>
    <p:extLst>
      <p:ext uri="{BB962C8B-B14F-4D97-AF65-F5344CB8AC3E}">
        <p14:creationId xmlns:p14="http://schemas.microsoft.com/office/powerpoint/2010/main" val="23783482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AB673C9-E95E-D950-8AEF-8E6FA07701B0}"/>
              </a:ext>
            </a:extLst>
          </p:cNvPr>
          <p:cNvSpPr txBox="1"/>
          <p:nvPr/>
        </p:nvSpPr>
        <p:spPr>
          <a:xfrm>
            <a:off x="1552700" y="959784"/>
            <a:ext cx="6097978" cy="523220"/>
          </a:xfrm>
          <a:prstGeom prst="rect">
            <a:avLst/>
          </a:prstGeom>
          <a:noFill/>
        </p:spPr>
        <p:txBody>
          <a:bodyPr wrap="square">
            <a:spAutoFit/>
          </a:bodyPr>
          <a:lstStyle/>
          <a:p>
            <a:pPr algn="l" fontAlgn="base">
              <a:buFont typeface="Arial" panose="020B0604020202020204" pitchFamily="34" charset="0"/>
              <a:buChar char="•"/>
            </a:pPr>
            <a:r>
              <a:rPr lang="en-GB" sz="2800" b="0" i="0" u="none" strike="noStrike" dirty="0">
                <a:solidFill>
                  <a:srgbClr val="444444"/>
                </a:solidFill>
                <a:effectLst/>
                <a:latin typeface="Inter"/>
              </a:rPr>
              <a:t>Association in Java</a:t>
            </a:r>
            <a:endParaRPr lang="en-GB" sz="2800" b="0" i="0" dirty="0">
              <a:solidFill>
                <a:srgbClr val="444444"/>
              </a:solidFill>
              <a:effectLst/>
              <a:latin typeface="Inter"/>
            </a:endParaRPr>
          </a:p>
        </p:txBody>
      </p:sp>
    </p:spTree>
    <p:extLst>
      <p:ext uri="{BB962C8B-B14F-4D97-AF65-F5344CB8AC3E}">
        <p14:creationId xmlns:p14="http://schemas.microsoft.com/office/powerpoint/2010/main" val="382884976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503A5F-4098-F50E-2F20-B890A607C1FF}"/>
              </a:ext>
            </a:extLst>
          </p:cNvPr>
          <p:cNvSpPr txBox="1"/>
          <p:nvPr/>
        </p:nvSpPr>
        <p:spPr>
          <a:xfrm>
            <a:off x="605641" y="368088"/>
            <a:ext cx="8835241" cy="5693866"/>
          </a:xfrm>
          <a:prstGeom prst="rect">
            <a:avLst/>
          </a:prstGeom>
          <a:noFill/>
        </p:spPr>
        <p:txBody>
          <a:bodyPr wrap="square">
            <a:spAutoFit/>
          </a:bodyPr>
          <a:lstStyle/>
          <a:p>
            <a:r>
              <a:rPr lang="en-GB" sz="2800" b="0" i="0" dirty="0">
                <a:solidFill>
                  <a:srgbClr val="444444"/>
                </a:solidFill>
                <a:effectLst/>
                <a:latin typeface="Inter"/>
              </a:rPr>
              <a:t>Association is a relation between two separate classes that establishes with the help of their Objects. It specifies the relationship between two or more Objects. Association can be one-to-one, one-to-many, many-to-one, and many-to-many. Let us understand this with real-world examples, suppose the relationship between the bus and the passengers. A bus can have only one driver(one-to-one). Many passengers can associate with the single bus(many-to-one). A single passenger can associate with many different buses(one-to-many). Also, many passengers can associate with the many different buses(many-to-many). One object is associated with another object to use the functionality and services provided by another object. </a:t>
            </a:r>
            <a:endParaRPr lang="en-NG" sz="2800" dirty="0"/>
          </a:p>
        </p:txBody>
      </p:sp>
    </p:spTree>
    <p:extLst>
      <p:ext uri="{BB962C8B-B14F-4D97-AF65-F5344CB8AC3E}">
        <p14:creationId xmlns:p14="http://schemas.microsoft.com/office/powerpoint/2010/main" val="164429838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79FB0198-F6AA-9D87-9495-60FCAE12E188}"/>
              </a:ext>
            </a:extLst>
          </p:cNvPr>
          <p:cNvGraphicFramePr>
            <a:graphicFrameLocks noGrp="1"/>
          </p:cNvGraphicFramePr>
          <p:nvPr>
            <p:extLst>
              <p:ext uri="{D42A27DB-BD31-4B8C-83A1-F6EECF244321}">
                <p14:modId xmlns:p14="http://schemas.microsoft.com/office/powerpoint/2010/main" val="4075795462"/>
              </p:ext>
            </p:extLst>
          </p:nvPr>
        </p:nvGraphicFramePr>
        <p:xfrm>
          <a:off x="445459" y="143493"/>
          <a:ext cx="6774738" cy="8382000"/>
        </p:xfrm>
        <a:graphic>
          <a:graphicData uri="http://schemas.openxmlformats.org/drawingml/2006/table">
            <a:tbl>
              <a:tblPr/>
              <a:tblGrid>
                <a:gridCol w="352679">
                  <a:extLst>
                    <a:ext uri="{9D8B030D-6E8A-4147-A177-3AD203B41FA5}">
                      <a16:colId xmlns:a16="http://schemas.microsoft.com/office/drawing/2014/main" val="2156446945"/>
                    </a:ext>
                  </a:extLst>
                </a:gridCol>
                <a:gridCol w="6422059">
                  <a:extLst>
                    <a:ext uri="{9D8B030D-6E8A-4147-A177-3AD203B41FA5}">
                      <a16:colId xmlns:a16="http://schemas.microsoft.com/office/drawing/2014/main" val="1228473857"/>
                    </a:ext>
                  </a:extLst>
                </a:gridCol>
              </a:tblGrid>
              <a:tr h="3881437">
                <a:tc>
                  <a:txBody>
                    <a:bodyPr/>
                    <a:lstStyle/>
                    <a:p>
                      <a:pPr algn="r" rtl="0" fontAlgn="base"/>
                      <a:r>
                        <a:rPr lang="en-NG" sz="1100" b="0" i="0">
                          <a:solidFill>
                            <a:srgbClr val="AFAFAF"/>
                          </a:solidFill>
                          <a:effectLst/>
                          <a:latin typeface="Monaco" pitchFamily="2" charset="77"/>
                        </a:rPr>
                        <a:t>1</a:t>
                      </a:r>
                    </a:p>
                    <a:p>
                      <a:pPr algn="r" rtl="0" fontAlgn="base"/>
                      <a:r>
                        <a:rPr lang="en-NG" sz="1100" b="0" i="0">
                          <a:solidFill>
                            <a:srgbClr val="AFAFAF"/>
                          </a:solidFill>
                          <a:effectLst/>
                          <a:latin typeface="Monaco" pitchFamily="2" charset="77"/>
                        </a:rPr>
                        <a:t>2</a:t>
                      </a:r>
                    </a:p>
                    <a:p>
                      <a:pPr algn="r" rtl="0" fontAlgn="base"/>
                      <a:r>
                        <a:rPr lang="en-NG" sz="1100" b="0" i="0">
                          <a:solidFill>
                            <a:srgbClr val="AFAFAF"/>
                          </a:solidFill>
                          <a:effectLst/>
                          <a:latin typeface="Monaco" pitchFamily="2" charset="77"/>
                        </a:rPr>
                        <a:t>3</a:t>
                      </a:r>
                    </a:p>
                    <a:p>
                      <a:pPr algn="r" rtl="0" fontAlgn="base"/>
                      <a:r>
                        <a:rPr lang="en-NG" sz="1100" b="0" i="0">
                          <a:solidFill>
                            <a:srgbClr val="AFAFAF"/>
                          </a:solidFill>
                          <a:effectLst/>
                          <a:latin typeface="Monaco" pitchFamily="2" charset="77"/>
                        </a:rPr>
                        <a:t>4</a:t>
                      </a:r>
                    </a:p>
                    <a:p>
                      <a:pPr algn="r" rtl="0" fontAlgn="base"/>
                      <a:r>
                        <a:rPr lang="en-NG" sz="1100" b="0" i="0">
                          <a:solidFill>
                            <a:srgbClr val="AFAFAF"/>
                          </a:solidFill>
                          <a:effectLst/>
                          <a:latin typeface="Monaco" pitchFamily="2" charset="77"/>
                        </a:rPr>
                        <a:t>5</a:t>
                      </a:r>
                    </a:p>
                    <a:p>
                      <a:pPr algn="r" rtl="0" fontAlgn="base"/>
                      <a:r>
                        <a:rPr lang="en-NG" sz="1100" b="0" i="0">
                          <a:solidFill>
                            <a:srgbClr val="AFAFAF"/>
                          </a:solidFill>
                          <a:effectLst/>
                          <a:latin typeface="Monaco" pitchFamily="2" charset="77"/>
                        </a:rPr>
                        <a:t>6</a:t>
                      </a:r>
                    </a:p>
                    <a:p>
                      <a:pPr algn="r" rtl="0" fontAlgn="base"/>
                      <a:r>
                        <a:rPr lang="en-NG" sz="1100" b="0" i="0">
                          <a:solidFill>
                            <a:srgbClr val="AFAFAF"/>
                          </a:solidFill>
                          <a:effectLst/>
                          <a:latin typeface="Monaco" pitchFamily="2" charset="77"/>
                        </a:rPr>
                        <a:t>7</a:t>
                      </a:r>
                    </a:p>
                    <a:p>
                      <a:pPr algn="r" rtl="0" fontAlgn="base"/>
                      <a:r>
                        <a:rPr lang="en-NG" sz="1100" b="0" i="0">
                          <a:solidFill>
                            <a:srgbClr val="AFAFAF"/>
                          </a:solidFill>
                          <a:effectLst/>
                          <a:latin typeface="Monaco" pitchFamily="2" charset="77"/>
                        </a:rPr>
                        <a:t>8</a:t>
                      </a:r>
                    </a:p>
                    <a:p>
                      <a:pPr algn="r" rtl="0" fontAlgn="base"/>
                      <a:r>
                        <a:rPr lang="en-NG" sz="1100" b="0" i="0">
                          <a:solidFill>
                            <a:srgbClr val="AFAFAF"/>
                          </a:solidFill>
                          <a:effectLst/>
                          <a:latin typeface="Monaco" pitchFamily="2" charset="77"/>
                        </a:rPr>
                        <a:t>9</a:t>
                      </a:r>
                    </a:p>
                    <a:p>
                      <a:pPr algn="r" rtl="0" fontAlgn="base"/>
                      <a:r>
                        <a:rPr lang="en-NG" sz="1100" b="0" i="0">
                          <a:solidFill>
                            <a:srgbClr val="AFAFAF"/>
                          </a:solidFill>
                          <a:effectLst/>
                          <a:latin typeface="Monaco" pitchFamily="2" charset="77"/>
                        </a:rPr>
                        <a:t>10</a:t>
                      </a:r>
                    </a:p>
                    <a:p>
                      <a:pPr algn="r" rtl="0" fontAlgn="base"/>
                      <a:r>
                        <a:rPr lang="en-NG" sz="1100" b="0" i="0">
                          <a:solidFill>
                            <a:srgbClr val="AFAFAF"/>
                          </a:solidFill>
                          <a:effectLst/>
                          <a:latin typeface="Monaco" pitchFamily="2" charset="77"/>
                        </a:rPr>
                        <a:t>11</a:t>
                      </a:r>
                    </a:p>
                    <a:p>
                      <a:pPr algn="r" rtl="0" fontAlgn="base"/>
                      <a:r>
                        <a:rPr lang="en-NG" sz="1100" b="0" i="0">
                          <a:solidFill>
                            <a:srgbClr val="AFAFAF"/>
                          </a:solidFill>
                          <a:effectLst/>
                          <a:latin typeface="Monaco" pitchFamily="2" charset="77"/>
                        </a:rPr>
                        <a:t>12</a:t>
                      </a:r>
                    </a:p>
                    <a:p>
                      <a:pPr algn="r" rtl="0" fontAlgn="base"/>
                      <a:r>
                        <a:rPr lang="en-NG" sz="1100" b="0" i="0">
                          <a:solidFill>
                            <a:srgbClr val="AFAFAF"/>
                          </a:solidFill>
                          <a:effectLst/>
                          <a:latin typeface="Monaco" pitchFamily="2" charset="77"/>
                        </a:rPr>
                        <a:t>13</a:t>
                      </a:r>
                    </a:p>
                    <a:p>
                      <a:pPr algn="r" rtl="0" fontAlgn="base"/>
                      <a:r>
                        <a:rPr lang="en-NG" sz="1100" b="0" i="0">
                          <a:solidFill>
                            <a:srgbClr val="AFAFAF"/>
                          </a:solidFill>
                          <a:effectLst/>
                          <a:latin typeface="Monaco" pitchFamily="2" charset="77"/>
                        </a:rPr>
                        <a:t>14</a:t>
                      </a:r>
                    </a:p>
                    <a:p>
                      <a:pPr algn="r" rtl="0" fontAlgn="base"/>
                      <a:r>
                        <a:rPr lang="en-NG" sz="1100" b="0" i="0">
                          <a:solidFill>
                            <a:srgbClr val="AFAFAF"/>
                          </a:solidFill>
                          <a:effectLst/>
                          <a:latin typeface="Monaco" pitchFamily="2" charset="77"/>
                        </a:rPr>
                        <a:t>15</a:t>
                      </a:r>
                    </a:p>
                    <a:p>
                      <a:pPr algn="r" rtl="0" fontAlgn="base"/>
                      <a:r>
                        <a:rPr lang="en-NG" sz="1100" b="0" i="0">
                          <a:solidFill>
                            <a:srgbClr val="AFAFAF"/>
                          </a:solidFill>
                          <a:effectLst/>
                          <a:latin typeface="Monaco" pitchFamily="2" charset="77"/>
                        </a:rPr>
                        <a:t>16</a:t>
                      </a:r>
                    </a:p>
                    <a:p>
                      <a:pPr algn="r" rtl="0" fontAlgn="base"/>
                      <a:r>
                        <a:rPr lang="en-NG" sz="1100" b="0" i="0">
                          <a:solidFill>
                            <a:srgbClr val="AFAFAF"/>
                          </a:solidFill>
                          <a:effectLst/>
                          <a:latin typeface="Monaco" pitchFamily="2" charset="77"/>
                        </a:rPr>
                        <a:t>17</a:t>
                      </a:r>
                    </a:p>
                    <a:p>
                      <a:pPr algn="r" rtl="0" fontAlgn="base"/>
                      <a:r>
                        <a:rPr lang="en-NG" sz="1100" b="0" i="0">
                          <a:solidFill>
                            <a:srgbClr val="AFAFAF"/>
                          </a:solidFill>
                          <a:effectLst/>
                          <a:latin typeface="Monaco" pitchFamily="2" charset="77"/>
                        </a:rPr>
                        <a:t>18</a:t>
                      </a:r>
                    </a:p>
                    <a:p>
                      <a:pPr algn="r" rtl="0" fontAlgn="base"/>
                      <a:r>
                        <a:rPr lang="en-NG" sz="1100" b="0" i="0">
                          <a:solidFill>
                            <a:srgbClr val="AFAFAF"/>
                          </a:solidFill>
                          <a:effectLst/>
                          <a:latin typeface="Monaco" pitchFamily="2" charset="77"/>
                        </a:rPr>
                        <a:t>19</a:t>
                      </a:r>
                    </a:p>
                    <a:p>
                      <a:pPr algn="r" rtl="0" fontAlgn="base"/>
                      <a:r>
                        <a:rPr lang="en-NG" sz="1100" b="0" i="0">
                          <a:solidFill>
                            <a:srgbClr val="AFAFAF"/>
                          </a:solidFill>
                          <a:effectLst/>
                          <a:latin typeface="Monaco" pitchFamily="2" charset="77"/>
                        </a:rPr>
                        <a:t>20</a:t>
                      </a:r>
                    </a:p>
                    <a:p>
                      <a:pPr algn="r" rtl="0" fontAlgn="base"/>
                      <a:r>
                        <a:rPr lang="en-NG" sz="1100" b="0" i="0">
                          <a:solidFill>
                            <a:srgbClr val="AFAFAF"/>
                          </a:solidFill>
                          <a:effectLst/>
                          <a:latin typeface="Monaco" pitchFamily="2" charset="77"/>
                        </a:rPr>
                        <a:t>21</a:t>
                      </a:r>
                    </a:p>
                    <a:p>
                      <a:pPr algn="r" rtl="0" fontAlgn="base"/>
                      <a:r>
                        <a:rPr lang="en-NG" sz="1100" b="0" i="0">
                          <a:solidFill>
                            <a:srgbClr val="AFAFAF"/>
                          </a:solidFill>
                          <a:effectLst/>
                          <a:latin typeface="Monaco" pitchFamily="2" charset="77"/>
                        </a:rPr>
                        <a:t>22</a:t>
                      </a:r>
                    </a:p>
                    <a:p>
                      <a:pPr algn="r" rtl="0" fontAlgn="base"/>
                      <a:r>
                        <a:rPr lang="en-NG" sz="1100" b="0" i="0">
                          <a:solidFill>
                            <a:srgbClr val="AFAFAF"/>
                          </a:solidFill>
                          <a:effectLst/>
                          <a:latin typeface="Monaco" pitchFamily="2" charset="77"/>
                        </a:rPr>
                        <a:t>23</a:t>
                      </a:r>
                    </a:p>
                    <a:p>
                      <a:pPr algn="r" rtl="0" fontAlgn="base"/>
                      <a:r>
                        <a:rPr lang="en-NG" sz="1100" b="0" i="0">
                          <a:solidFill>
                            <a:srgbClr val="AFAFAF"/>
                          </a:solidFill>
                          <a:effectLst/>
                          <a:latin typeface="Monaco" pitchFamily="2" charset="77"/>
                        </a:rPr>
                        <a:t>24</a:t>
                      </a:r>
                    </a:p>
                    <a:p>
                      <a:pPr algn="r" rtl="0" fontAlgn="base"/>
                      <a:r>
                        <a:rPr lang="en-NG" sz="1100" b="0" i="0">
                          <a:solidFill>
                            <a:srgbClr val="AFAFAF"/>
                          </a:solidFill>
                          <a:effectLst/>
                          <a:latin typeface="Monaco" pitchFamily="2" charset="77"/>
                        </a:rPr>
                        <a:t>25</a:t>
                      </a:r>
                    </a:p>
                    <a:p>
                      <a:pPr algn="r" rtl="0" fontAlgn="base"/>
                      <a:r>
                        <a:rPr lang="en-NG" sz="1100" b="0" i="0">
                          <a:solidFill>
                            <a:srgbClr val="AFAFAF"/>
                          </a:solidFill>
                          <a:effectLst/>
                          <a:latin typeface="Monaco" pitchFamily="2" charset="77"/>
                        </a:rPr>
                        <a:t>26</a:t>
                      </a:r>
                    </a:p>
                    <a:p>
                      <a:pPr algn="r" rtl="0" fontAlgn="base"/>
                      <a:r>
                        <a:rPr lang="en-NG" sz="1100" b="0" i="0">
                          <a:solidFill>
                            <a:srgbClr val="AFAFAF"/>
                          </a:solidFill>
                          <a:effectLst/>
                          <a:latin typeface="Monaco" pitchFamily="2" charset="77"/>
                        </a:rPr>
                        <a:t>27</a:t>
                      </a:r>
                    </a:p>
                    <a:p>
                      <a:pPr algn="r" rtl="0" fontAlgn="base"/>
                      <a:r>
                        <a:rPr lang="en-NG" sz="1100" b="0" i="0">
                          <a:solidFill>
                            <a:srgbClr val="AFAFAF"/>
                          </a:solidFill>
                          <a:effectLst/>
                          <a:latin typeface="Monaco" pitchFamily="2" charset="77"/>
                        </a:rPr>
                        <a:t>28</a:t>
                      </a:r>
                    </a:p>
                    <a:p>
                      <a:pPr algn="r" rtl="0" fontAlgn="base"/>
                      <a:r>
                        <a:rPr lang="en-NG" sz="1100" b="0" i="0">
                          <a:solidFill>
                            <a:srgbClr val="AFAFAF"/>
                          </a:solidFill>
                          <a:effectLst/>
                          <a:latin typeface="Monaco" pitchFamily="2" charset="77"/>
                        </a:rPr>
                        <a:t>29</a:t>
                      </a:r>
                    </a:p>
                    <a:p>
                      <a:pPr algn="r" rtl="0" fontAlgn="base"/>
                      <a:r>
                        <a:rPr lang="en-NG" sz="1100" b="0" i="0">
                          <a:solidFill>
                            <a:srgbClr val="AFAFAF"/>
                          </a:solidFill>
                          <a:effectLst/>
                          <a:latin typeface="Monaco" pitchFamily="2" charset="77"/>
                        </a:rPr>
                        <a:t>30</a:t>
                      </a:r>
                    </a:p>
                    <a:p>
                      <a:pPr algn="r" rtl="0" fontAlgn="base"/>
                      <a:r>
                        <a:rPr lang="en-NG" sz="1100" b="0" i="0">
                          <a:solidFill>
                            <a:srgbClr val="AFAFAF"/>
                          </a:solidFill>
                          <a:effectLst/>
                          <a:latin typeface="Monaco" pitchFamily="2" charset="77"/>
                        </a:rPr>
                        <a:t>31</a:t>
                      </a:r>
                    </a:p>
                    <a:p>
                      <a:pPr algn="r" rtl="0" fontAlgn="base"/>
                      <a:r>
                        <a:rPr lang="en-NG" sz="1100" b="0" i="0">
                          <a:solidFill>
                            <a:srgbClr val="AFAFAF"/>
                          </a:solidFill>
                          <a:effectLst/>
                          <a:latin typeface="Monaco" pitchFamily="2" charset="77"/>
                        </a:rPr>
                        <a:t>32</a:t>
                      </a:r>
                    </a:p>
                    <a:p>
                      <a:pPr algn="r" rtl="0" fontAlgn="base"/>
                      <a:r>
                        <a:rPr lang="en-NG" sz="1100" b="0" i="0">
                          <a:solidFill>
                            <a:srgbClr val="AFAFAF"/>
                          </a:solidFill>
                          <a:effectLst/>
                          <a:latin typeface="Monaco" pitchFamily="2" charset="77"/>
                        </a:rPr>
                        <a:t>33</a:t>
                      </a:r>
                    </a:p>
                    <a:p>
                      <a:pPr algn="r" rtl="0" fontAlgn="base"/>
                      <a:r>
                        <a:rPr lang="en-NG" sz="1100" b="0" i="0">
                          <a:solidFill>
                            <a:srgbClr val="AFAFAF"/>
                          </a:solidFill>
                          <a:effectLst/>
                          <a:latin typeface="Monaco" pitchFamily="2" charset="77"/>
                        </a:rPr>
                        <a:t>34</a:t>
                      </a:r>
                    </a:p>
                    <a:p>
                      <a:pPr algn="r" rtl="0" fontAlgn="base"/>
                      <a:r>
                        <a:rPr lang="en-NG" sz="1100" b="0" i="0">
                          <a:solidFill>
                            <a:srgbClr val="AFAFAF"/>
                          </a:solidFill>
                          <a:effectLst/>
                          <a:latin typeface="Monaco" pitchFamily="2" charset="77"/>
                        </a:rPr>
                        <a:t>35</a:t>
                      </a:r>
                    </a:p>
                    <a:p>
                      <a:pPr algn="r" rtl="0" fontAlgn="base"/>
                      <a:r>
                        <a:rPr lang="en-NG" sz="1100" b="0" i="0">
                          <a:solidFill>
                            <a:srgbClr val="AFAFAF"/>
                          </a:solidFill>
                          <a:effectLst/>
                          <a:latin typeface="Monaco" pitchFamily="2" charset="77"/>
                        </a:rPr>
                        <a:t>36</a:t>
                      </a:r>
                    </a:p>
                    <a:p>
                      <a:pPr algn="r" rtl="0" fontAlgn="base"/>
                      <a:r>
                        <a:rPr lang="en-NG" sz="1100" b="0" i="0">
                          <a:solidFill>
                            <a:srgbClr val="AFAFAF"/>
                          </a:solidFill>
                          <a:effectLst/>
                          <a:latin typeface="Monaco" pitchFamily="2" charset="77"/>
                        </a:rPr>
                        <a:t>37</a:t>
                      </a:r>
                    </a:p>
                    <a:p>
                      <a:pPr algn="r" rtl="0" fontAlgn="base"/>
                      <a:r>
                        <a:rPr lang="en-NG" sz="1100" b="0" i="0">
                          <a:solidFill>
                            <a:srgbClr val="AFAFAF"/>
                          </a:solidFill>
                          <a:effectLst/>
                          <a:latin typeface="Monaco" pitchFamily="2" charset="77"/>
                        </a:rPr>
                        <a:t>38</a:t>
                      </a:r>
                    </a:p>
                    <a:p>
                      <a:pPr algn="r" rtl="0" fontAlgn="base"/>
                      <a:r>
                        <a:rPr lang="en-NG" sz="1100" b="0" i="0">
                          <a:solidFill>
                            <a:srgbClr val="AFAFAF"/>
                          </a:solidFill>
                          <a:effectLst/>
                          <a:latin typeface="Monaco" pitchFamily="2" charset="77"/>
                        </a:rPr>
                        <a:t>39</a:t>
                      </a:r>
                    </a:p>
                    <a:p>
                      <a:pPr algn="r" rtl="0" fontAlgn="base"/>
                      <a:r>
                        <a:rPr lang="en-NG" sz="1100" b="0" i="0">
                          <a:solidFill>
                            <a:srgbClr val="AFAFAF"/>
                          </a:solidFill>
                          <a:effectLst/>
                          <a:latin typeface="Monaco" pitchFamily="2" charset="77"/>
                        </a:rPr>
                        <a:t>40</a:t>
                      </a:r>
                    </a:p>
                    <a:p>
                      <a:pPr algn="r" rtl="0" fontAlgn="base"/>
                      <a:r>
                        <a:rPr lang="en-NG" sz="1100" b="0" i="0">
                          <a:solidFill>
                            <a:srgbClr val="AFAFAF"/>
                          </a:solidFill>
                          <a:effectLst/>
                          <a:latin typeface="Monaco" pitchFamily="2" charset="77"/>
                        </a:rPr>
                        <a:t>41</a:t>
                      </a:r>
                    </a:p>
                    <a:p>
                      <a:pPr algn="r" rtl="0" fontAlgn="base"/>
                      <a:r>
                        <a:rPr lang="en-NG" sz="1100" b="0" i="0">
                          <a:solidFill>
                            <a:srgbClr val="AFAFAF"/>
                          </a:solidFill>
                          <a:effectLst/>
                          <a:latin typeface="Monaco" pitchFamily="2" charset="77"/>
                        </a:rPr>
                        <a:t>42</a:t>
                      </a:r>
                    </a:p>
                    <a:p>
                      <a:pPr algn="r" rtl="0" fontAlgn="base"/>
                      <a:r>
                        <a:rPr lang="en-NG" sz="1100" b="0" i="0">
                          <a:solidFill>
                            <a:srgbClr val="AFAFAF"/>
                          </a:solidFill>
                          <a:effectLst/>
                          <a:latin typeface="Monaco" pitchFamily="2" charset="77"/>
                        </a:rPr>
                        <a:t>43</a:t>
                      </a:r>
                    </a:p>
                    <a:p>
                      <a:pPr algn="r" rtl="0" fontAlgn="base"/>
                      <a:r>
                        <a:rPr lang="en-NG" sz="1100" b="0" i="0">
                          <a:solidFill>
                            <a:srgbClr val="AFAFAF"/>
                          </a:solidFill>
                          <a:effectLst/>
                          <a:latin typeface="Monaco" pitchFamily="2" charset="77"/>
                        </a:rPr>
                        <a:t>44</a:t>
                      </a:r>
                    </a:p>
                    <a:p>
                      <a:pPr algn="r" rtl="0" fontAlgn="base"/>
                      <a:r>
                        <a:rPr lang="en-NG" sz="1100" b="0" i="0">
                          <a:solidFill>
                            <a:srgbClr val="AFAFAF"/>
                          </a:solidFill>
                          <a:effectLst/>
                          <a:latin typeface="Monaco" pitchFamily="2" charset="77"/>
                        </a:rPr>
                        <a:t>45</a:t>
                      </a:r>
                    </a:p>
                    <a:p>
                      <a:pPr algn="r" rtl="0" fontAlgn="base"/>
                      <a:r>
                        <a:rPr lang="en-NG" sz="1100" b="0" i="0">
                          <a:solidFill>
                            <a:srgbClr val="AFAFAF"/>
                          </a:solidFill>
                          <a:effectLst/>
                          <a:latin typeface="Monaco" pitchFamily="2" charset="77"/>
                        </a:rPr>
                        <a:t>46</a:t>
                      </a:r>
                    </a:p>
                    <a:p>
                      <a:pPr algn="r" rtl="0" fontAlgn="base"/>
                      <a:r>
                        <a:rPr lang="en-NG" sz="1100" b="0" i="0">
                          <a:solidFill>
                            <a:srgbClr val="AFAFAF"/>
                          </a:solidFill>
                          <a:effectLst/>
                          <a:latin typeface="Monaco" pitchFamily="2" charset="77"/>
                        </a:rPr>
                        <a:t>47</a:t>
                      </a:r>
                    </a:p>
                    <a:p>
                      <a:pPr algn="r" rtl="0" fontAlgn="base"/>
                      <a:r>
                        <a:rPr lang="en-NG" sz="1100" b="0" i="0">
                          <a:solidFill>
                            <a:srgbClr val="AFAFAF"/>
                          </a:solidFill>
                          <a:effectLst/>
                          <a:latin typeface="Monaco" pitchFamily="2" charset="77"/>
                        </a:rPr>
                        <a:t>48</a:t>
                      </a:r>
                    </a:p>
                    <a:p>
                      <a:pPr algn="r" rtl="0" fontAlgn="base"/>
                      <a:r>
                        <a:rPr lang="en-NG" sz="1100" b="0" i="0">
                          <a:solidFill>
                            <a:srgbClr val="AFAFAF"/>
                          </a:solidFill>
                          <a:effectLst/>
                          <a:latin typeface="Monaco" pitchFamily="2" charset="77"/>
                        </a:rPr>
                        <a:t>49</a:t>
                      </a:r>
                    </a:p>
                  </a:txBody>
                  <a:tcPr marL="0" marR="0" marT="0" marB="0" anchor="ctr">
                    <a:lnL>
                      <a:noFill/>
                    </a:lnL>
                    <a:lnR>
                      <a:noFill/>
                    </a:lnR>
                    <a:lnT>
                      <a:noFill/>
                    </a:lnT>
                    <a:lnB>
                      <a:noFill/>
                    </a:lnB>
                  </a:tcPr>
                </a:tc>
                <a:tc>
                  <a:txBody>
                    <a:bodyPr/>
                    <a:lstStyle/>
                    <a:p>
                      <a:pPr algn="l" rtl="0" fontAlgn="base"/>
                      <a:r>
                        <a:rPr lang="en-GB" sz="1100" b="0" i="0" dirty="0">
                          <a:effectLst/>
                          <a:latin typeface="Monaco" pitchFamily="2" charset="77"/>
                        </a:rPr>
                        <a:t>/class bus</a:t>
                      </a:r>
                    </a:p>
                    <a:p>
                      <a:pPr algn="l" rtl="0" fontAlgn="base"/>
                      <a:r>
                        <a:rPr lang="en-GB" sz="1100" b="0" i="0" dirty="0">
                          <a:effectLst/>
                          <a:latin typeface="Monaco" pitchFamily="2" charset="77"/>
                        </a:rPr>
                        <a:t>class Bus</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private String name;</a:t>
                      </a:r>
                    </a:p>
                    <a:p>
                      <a:pPr algn="l" rtl="0" fontAlgn="base"/>
                      <a:r>
                        <a:rPr lang="en-GB" sz="1100" b="0" i="0" dirty="0">
                          <a:effectLst/>
                          <a:latin typeface="Monaco" pitchFamily="2" charset="77"/>
                        </a:rPr>
                        <a:t>// bus name</a:t>
                      </a:r>
                    </a:p>
                    <a:p>
                      <a:pPr algn="l" rtl="0" fontAlgn="base"/>
                      <a:r>
                        <a:rPr lang="en-GB" sz="1100" b="0" i="0" dirty="0">
                          <a:effectLst/>
                          <a:latin typeface="Monaco" pitchFamily="2" charset="77"/>
                        </a:rPr>
                        <a:t>Bus(String name)</a:t>
                      </a:r>
                    </a:p>
                    <a:p>
                      <a:pPr algn="l" rtl="0" fontAlgn="base"/>
                      <a:r>
                        <a:rPr lang="en-GB" sz="1100" b="0" i="0" dirty="0">
                          <a:effectLst/>
                          <a:latin typeface="Monaco" pitchFamily="2" charset="77"/>
                        </a:rPr>
                        <a:t>{</a:t>
                      </a:r>
                    </a:p>
                    <a:p>
                      <a:pPr algn="l" rtl="0" fontAlgn="base"/>
                      <a:r>
                        <a:rPr lang="en-GB" sz="1100" b="0" i="0" dirty="0" err="1">
                          <a:effectLst/>
                          <a:latin typeface="Monaco" pitchFamily="2" charset="77"/>
                        </a:rPr>
                        <a:t>this.name</a:t>
                      </a:r>
                      <a:r>
                        <a:rPr lang="en-GB" sz="1100" b="0" i="0" dirty="0">
                          <a:effectLst/>
                          <a:latin typeface="Monaco" pitchFamily="2" charset="77"/>
                        </a:rPr>
                        <a:t> = name;</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public String </a:t>
                      </a:r>
                      <a:r>
                        <a:rPr lang="en-GB" sz="1100" b="0" i="0" dirty="0" err="1">
                          <a:effectLst/>
                          <a:latin typeface="Monaco" pitchFamily="2" charset="77"/>
                        </a:rPr>
                        <a:t>getBusName</a:t>
                      </a:r>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return </a:t>
                      </a:r>
                      <a:r>
                        <a:rPr lang="en-GB" sz="1100" b="0" i="0" dirty="0" err="1">
                          <a:effectLst/>
                          <a:latin typeface="Monaco" pitchFamily="2" charset="77"/>
                        </a:rPr>
                        <a:t>this.name</a:t>
                      </a:r>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 </a:t>
                      </a:r>
                    </a:p>
                    <a:p>
                      <a:pPr algn="l" rtl="0" fontAlgn="base"/>
                      <a:r>
                        <a:rPr lang="en-GB" sz="1100" b="0" i="0" dirty="0">
                          <a:effectLst/>
                          <a:latin typeface="Monaco" pitchFamily="2" charset="77"/>
                        </a:rPr>
                        <a:t>//passenger class</a:t>
                      </a:r>
                    </a:p>
                    <a:p>
                      <a:pPr algn="l" rtl="0" fontAlgn="base"/>
                      <a:r>
                        <a:rPr lang="en-GB" sz="1100" b="0" i="0" dirty="0">
                          <a:effectLst/>
                          <a:latin typeface="Monaco" pitchFamily="2" charset="77"/>
                        </a:rPr>
                        <a:t>class Passenger</a:t>
                      </a:r>
                    </a:p>
                    <a:p>
                      <a:pPr algn="l" rtl="0" fontAlgn="base"/>
                      <a:r>
                        <a:rPr lang="en-GB" sz="1100" b="0" i="0" dirty="0">
                          <a:effectLst/>
                          <a:latin typeface="Monaco" pitchFamily="2" charset="77"/>
                        </a:rPr>
                        <a:t>{   </a:t>
                      </a:r>
                    </a:p>
                    <a:p>
                      <a:pPr algn="l" rtl="0" fontAlgn="base"/>
                      <a:r>
                        <a:rPr lang="en-GB" sz="1100" b="0" i="0" dirty="0">
                          <a:effectLst/>
                          <a:latin typeface="Monaco" pitchFamily="2" charset="77"/>
                        </a:rPr>
                        <a:t>// passenger name</a:t>
                      </a:r>
                    </a:p>
                    <a:p>
                      <a:pPr algn="l" rtl="0" fontAlgn="base"/>
                      <a:r>
                        <a:rPr lang="en-GB" sz="1100" b="0" i="0" dirty="0">
                          <a:effectLst/>
                          <a:latin typeface="Monaco" pitchFamily="2" charset="77"/>
                        </a:rPr>
                        <a:t>private String name;</a:t>
                      </a:r>
                    </a:p>
                    <a:p>
                      <a:pPr algn="l" rtl="0" fontAlgn="base"/>
                      <a:r>
                        <a:rPr lang="en-GB" sz="1100" b="0" i="0" dirty="0">
                          <a:effectLst/>
                          <a:latin typeface="Monaco" pitchFamily="2" charset="77"/>
                        </a:rPr>
                        <a:t>// passenger seat id number</a:t>
                      </a:r>
                    </a:p>
                    <a:p>
                      <a:pPr algn="l" rtl="0" fontAlgn="base"/>
                      <a:r>
                        <a:rPr lang="en-GB" sz="1100" b="0" i="0" dirty="0">
                          <a:effectLst/>
                          <a:latin typeface="Monaco" pitchFamily="2" charset="77"/>
                        </a:rPr>
                        <a:t>private int </a:t>
                      </a:r>
                      <a:r>
                        <a:rPr lang="en-GB" sz="1100" b="0" i="0" dirty="0" err="1">
                          <a:effectLst/>
                          <a:latin typeface="Monaco" pitchFamily="2" charset="77"/>
                        </a:rPr>
                        <a:t>seatId</a:t>
                      </a:r>
                      <a:r>
                        <a:rPr lang="en-GB" sz="1100" b="0" i="0" dirty="0">
                          <a:effectLst/>
                          <a:latin typeface="Monaco" pitchFamily="2" charset="77"/>
                        </a:rPr>
                        <a:t>;</a:t>
                      </a:r>
                    </a:p>
                    <a:p>
                      <a:pPr algn="l" rtl="0" fontAlgn="base"/>
                      <a:r>
                        <a:rPr lang="en-GB" sz="1100" b="0" i="0" dirty="0">
                          <a:effectLst/>
                          <a:latin typeface="Monaco" pitchFamily="2" charset="77"/>
                        </a:rPr>
                        <a:t>Passenger(String name, int </a:t>
                      </a:r>
                      <a:r>
                        <a:rPr lang="en-GB" sz="1100" b="0" i="0" dirty="0" err="1">
                          <a:effectLst/>
                          <a:latin typeface="Monaco" pitchFamily="2" charset="77"/>
                        </a:rPr>
                        <a:t>seatId</a:t>
                      </a:r>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err="1">
                          <a:effectLst/>
                          <a:latin typeface="Monaco" pitchFamily="2" charset="77"/>
                        </a:rPr>
                        <a:t>this.name</a:t>
                      </a:r>
                      <a:r>
                        <a:rPr lang="en-GB" sz="1100" b="0" i="0" dirty="0">
                          <a:effectLst/>
                          <a:latin typeface="Monaco" pitchFamily="2" charset="77"/>
                        </a:rPr>
                        <a:t> = name;</a:t>
                      </a:r>
                    </a:p>
                    <a:p>
                      <a:pPr algn="l" rtl="0" fontAlgn="base"/>
                      <a:r>
                        <a:rPr lang="en-GB" sz="1100" b="0" i="0" dirty="0" err="1">
                          <a:effectLst/>
                          <a:latin typeface="Monaco" pitchFamily="2" charset="77"/>
                        </a:rPr>
                        <a:t>this.seatId</a:t>
                      </a:r>
                      <a:r>
                        <a:rPr lang="en-GB" sz="1100" b="0" i="0" dirty="0">
                          <a:effectLst/>
                          <a:latin typeface="Monaco" pitchFamily="2" charset="77"/>
                        </a:rPr>
                        <a:t> = </a:t>
                      </a:r>
                      <a:r>
                        <a:rPr lang="en-GB" sz="1100" b="0" i="0" dirty="0" err="1">
                          <a:effectLst/>
                          <a:latin typeface="Monaco" pitchFamily="2" charset="77"/>
                        </a:rPr>
                        <a:t>seatId</a:t>
                      </a:r>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public String </a:t>
                      </a:r>
                      <a:r>
                        <a:rPr lang="en-GB" sz="1100" b="0" i="0" dirty="0" err="1">
                          <a:effectLst/>
                          <a:latin typeface="Monaco" pitchFamily="2" charset="77"/>
                        </a:rPr>
                        <a:t>getPassengerName</a:t>
                      </a:r>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return </a:t>
                      </a:r>
                      <a:r>
                        <a:rPr lang="en-GB" sz="1100" b="0" i="0" dirty="0" err="1">
                          <a:effectLst/>
                          <a:latin typeface="Monaco" pitchFamily="2" charset="77"/>
                        </a:rPr>
                        <a:t>this.name</a:t>
                      </a:r>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public int </a:t>
                      </a:r>
                      <a:r>
                        <a:rPr lang="en-GB" sz="1100" b="0" i="0" dirty="0" err="1">
                          <a:effectLst/>
                          <a:latin typeface="Monaco" pitchFamily="2" charset="77"/>
                        </a:rPr>
                        <a:t>getPassengerId</a:t>
                      </a:r>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return </a:t>
                      </a:r>
                      <a:r>
                        <a:rPr lang="en-GB" sz="1100" b="0" i="0" dirty="0" err="1">
                          <a:effectLst/>
                          <a:latin typeface="Monaco" pitchFamily="2" charset="77"/>
                        </a:rPr>
                        <a:t>this.seatId</a:t>
                      </a:r>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 </a:t>
                      </a:r>
                    </a:p>
                    <a:p>
                      <a:pPr algn="l" rtl="0" fontAlgn="base"/>
                      <a:r>
                        <a:rPr lang="en-GB" sz="1100" b="0" i="0" dirty="0">
                          <a:effectLst/>
                          <a:latin typeface="Monaco" pitchFamily="2" charset="77"/>
                        </a:rPr>
                        <a:t>//Association between both the</a:t>
                      </a:r>
                    </a:p>
                    <a:p>
                      <a:pPr algn="l" rtl="0" fontAlgn="base"/>
                      <a:r>
                        <a:rPr lang="en-GB" sz="1100" b="0" i="0" dirty="0">
                          <a:effectLst/>
                          <a:latin typeface="Monaco" pitchFamily="2" charset="77"/>
                        </a:rPr>
                        <a:t>//classes in the main method</a:t>
                      </a:r>
                    </a:p>
                    <a:p>
                      <a:pPr algn="l" rtl="0" fontAlgn="base"/>
                      <a:r>
                        <a:rPr lang="en-GB" sz="1100" b="0" i="0" dirty="0">
                          <a:effectLst/>
                          <a:latin typeface="Monaco" pitchFamily="2" charset="77"/>
                        </a:rPr>
                        <a:t>class Demo</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public static void main (String[] </a:t>
                      </a:r>
                      <a:r>
                        <a:rPr lang="en-GB" sz="1100" b="0" i="0" dirty="0" err="1">
                          <a:effectLst/>
                          <a:latin typeface="Monaco" pitchFamily="2" charset="77"/>
                        </a:rPr>
                        <a:t>args</a:t>
                      </a:r>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Bus bus = new Bus("Shree Travels");</a:t>
                      </a:r>
                    </a:p>
                    <a:p>
                      <a:pPr algn="l" rtl="0" fontAlgn="base"/>
                      <a:r>
                        <a:rPr lang="en-GB" sz="1100" b="0" i="0" dirty="0">
                          <a:effectLst/>
                          <a:latin typeface="Monaco" pitchFamily="2" charset="77"/>
                        </a:rPr>
                        <a:t>        Passenger </a:t>
                      </a:r>
                      <a:r>
                        <a:rPr lang="en-GB" sz="1100" b="0" i="0" dirty="0" err="1">
                          <a:effectLst/>
                          <a:latin typeface="Monaco" pitchFamily="2" charset="77"/>
                        </a:rPr>
                        <a:t>psg</a:t>
                      </a:r>
                      <a:r>
                        <a:rPr lang="en-GB" sz="1100" b="0" i="0" dirty="0">
                          <a:effectLst/>
                          <a:latin typeface="Monaco" pitchFamily="2" charset="77"/>
                        </a:rPr>
                        <a:t> = new Passenger("Sneha", 52);</a:t>
                      </a:r>
                    </a:p>
                    <a:p>
                      <a:pPr algn="l" rtl="0" fontAlgn="base"/>
                      <a:r>
                        <a:rPr lang="en-GB" sz="1100" b="0" i="0" dirty="0" err="1">
                          <a:effectLst/>
                          <a:latin typeface="Monaco" pitchFamily="2" charset="77"/>
                        </a:rPr>
                        <a:t>System.out.println</a:t>
                      </a:r>
                      <a:r>
                        <a:rPr lang="en-GB" sz="1100" b="0" i="0" dirty="0">
                          <a:effectLst/>
                          <a:latin typeface="Monaco" pitchFamily="2" charset="77"/>
                        </a:rPr>
                        <a:t>(</a:t>
                      </a:r>
                      <a:r>
                        <a:rPr lang="en-GB" sz="1100" b="0" i="0" dirty="0" err="1">
                          <a:effectLst/>
                          <a:latin typeface="Monaco" pitchFamily="2" charset="77"/>
                        </a:rPr>
                        <a:t>psg.getPassengerName</a:t>
                      </a:r>
                      <a:r>
                        <a:rPr lang="en-GB" sz="1100" b="0" i="0" dirty="0">
                          <a:effectLst/>
                          <a:latin typeface="Monaco" pitchFamily="2" charset="77"/>
                        </a:rPr>
                        <a:t>() + " with seat number " + </a:t>
                      </a:r>
                      <a:r>
                        <a:rPr lang="en-GB" sz="1100" b="0" i="0" dirty="0" err="1">
                          <a:effectLst/>
                          <a:latin typeface="Monaco" pitchFamily="2" charset="77"/>
                        </a:rPr>
                        <a:t>psg.getPassengerId</a:t>
                      </a:r>
                      <a:r>
                        <a:rPr lang="en-GB" sz="1100" b="0" i="0" dirty="0">
                          <a:effectLst/>
                          <a:latin typeface="Monaco" pitchFamily="2" charset="77"/>
                        </a:rPr>
                        <a:t>()</a:t>
                      </a:r>
                    </a:p>
                    <a:p>
                      <a:pPr algn="l" rtl="0" fontAlgn="base"/>
                      <a:r>
                        <a:rPr lang="en-GB" sz="1100" b="0" i="0" dirty="0">
                          <a:effectLst/>
                          <a:latin typeface="Monaco" pitchFamily="2" charset="77"/>
                        </a:rPr>
                        <a:t>+ " is a passenger of " + </a:t>
                      </a:r>
                      <a:r>
                        <a:rPr lang="en-GB" sz="1100" b="0" i="0" dirty="0" err="1">
                          <a:effectLst/>
                          <a:latin typeface="Monaco" pitchFamily="2" charset="77"/>
                        </a:rPr>
                        <a:t>bus.getBusName</a:t>
                      </a:r>
                      <a:r>
                        <a:rPr lang="en-GB" sz="1100" b="0" i="0" dirty="0">
                          <a:effectLst/>
                          <a:latin typeface="Monaco" pitchFamily="2" charset="77"/>
                        </a:rPr>
                        <a:t>());</a:t>
                      </a:r>
                    </a:p>
                    <a:p>
                      <a:pPr algn="l" rtl="0" fontAlgn="base"/>
                      <a:r>
                        <a:rPr lang="en-GB" sz="1100" b="0" i="0" dirty="0">
                          <a:effectLst/>
                          <a:latin typeface="Monaco" pitchFamily="2" charset="77"/>
                        </a:rPr>
                        <a:t>}</a:t>
                      </a:r>
                    </a:p>
                    <a:p>
                      <a:pPr algn="l" rtl="0" fontAlgn="base"/>
                      <a:r>
                        <a:rPr lang="en-GB" sz="1100"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3322373179"/>
                  </a:ext>
                </a:extLst>
              </a:tr>
            </a:tbl>
          </a:graphicData>
        </a:graphic>
      </p:graphicFrame>
      <p:sp>
        <p:nvSpPr>
          <p:cNvPr id="3" name="Rectangle 2">
            <a:extLst>
              <a:ext uri="{FF2B5EF4-FFF2-40B4-BE49-F238E27FC236}">
                <a16:creationId xmlns:a16="http://schemas.microsoft.com/office/drawing/2014/main" id="{41B8E662-D7C0-7D04-5BE8-D2EAA5FF8260}"/>
              </a:ext>
            </a:extLst>
          </p:cNvPr>
          <p:cNvSpPr>
            <a:spLocks noChangeArrowheads="1"/>
          </p:cNvSpPr>
          <p:nvPr/>
        </p:nvSpPr>
        <p:spPr bwMode="auto">
          <a:xfrm>
            <a:off x="6787100" y="3877293"/>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0" u="none" strike="noStrike" cap="none" normalizeH="0" baseline="0" dirty="0">
                <a:ln>
                  <a:noFill/>
                </a:ln>
                <a:solidFill>
                  <a:srgbClr val="444444"/>
                </a:solidFill>
                <a:effectLst/>
                <a:latin typeface="Inter"/>
              </a:rPr>
              <a:t>Consider the following code below:</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1" u="none" strike="noStrike" cap="none" normalizeH="0" baseline="0" dirty="0">
                <a:ln>
                  <a:noFill/>
                </a:ln>
                <a:solidFill>
                  <a:srgbClr val="444444"/>
                </a:solidFill>
                <a:effectLst/>
                <a:latin typeface="Inter"/>
              </a:rPr>
              <a:t>Output:</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Sneha with seat number 52 is a passenger of Shree Travels</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9431293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448761-4432-7331-572E-D2E98862B41C}"/>
              </a:ext>
            </a:extLst>
          </p:cNvPr>
          <p:cNvSpPr txBox="1"/>
          <p:nvPr/>
        </p:nvSpPr>
        <p:spPr>
          <a:xfrm>
            <a:off x="804554" y="932029"/>
            <a:ext cx="6097978" cy="646331"/>
          </a:xfrm>
          <a:prstGeom prst="rect">
            <a:avLst/>
          </a:prstGeom>
          <a:noFill/>
        </p:spPr>
        <p:txBody>
          <a:bodyPr wrap="square">
            <a:spAutoFit/>
          </a:bodyPr>
          <a:lstStyle/>
          <a:p>
            <a:pPr algn="l" fontAlgn="base">
              <a:buFont typeface="Arial" panose="020B0604020202020204" pitchFamily="34" charset="0"/>
              <a:buChar char="•"/>
            </a:pPr>
            <a:r>
              <a:rPr lang="en-GB" sz="3600" b="0" i="0" u="none" strike="noStrike" dirty="0">
                <a:solidFill>
                  <a:srgbClr val="444444"/>
                </a:solidFill>
                <a:effectLst/>
                <a:latin typeface="Inter"/>
              </a:rPr>
              <a:t>Aggregation</a:t>
            </a:r>
            <a:endParaRPr lang="en-GB" sz="3600" b="0" i="0" dirty="0">
              <a:solidFill>
                <a:srgbClr val="444444"/>
              </a:solidFill>
              <a:effectLst/>
              <a:latin typeface="Inter"/>
            </a:endParaRPr>
          </a:p>
        </p:txBody>
      </p:sp>
    </p:spTree>
    <p:extLst>
      <p:ext uri="{BB962C8B-B14F-4D97-AF65-F5344CB8AC3E}">
        <p14:creationId xmlns:p14="http://schemas.microsoft.com/office/powerpoint/2010/main" val="12531169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4D5566-AA1B-5829-98AD-E746DD4F19C9}"/>
              </a:ext>
            </a:extLst>
          </p:cNvPr>
          <p:cNvSpPr txBox="1"/>
          <p:nvPr/>
        </p:nvSpPr>
        <p:spPr>
          <a:xfrm>
            <a:off x="736270" y="569969"/>
            <a:ext cx="6103916" cy="3693319"/>
          </a:xfrm>
          <a:prstGeom prst="rect">
            <a:avLst/>
          </a:prstGeom>
          <a:noFill/>
        </p:spPr>
        <p:txBody>
          <a:bodyPr wrap="square">
            <a:spAutoFit/>
          </a:bodyPr>
          <a:lstStyle/>
          <a:p>
            <a:r>
              <a:rPr lang="en-GB" b="0" i="0" dirty="0">
                <a:solidFill>
                  <a:srgbClr val="444444"/>
                </a:solidFill>
                <a:effectLst/>
                <a:latin typeface="Inter"/>
              </a:rPr>
              <a:t>Java Aggregation is a weak association and represents a relationship between an object containing other objects. This represents a part of a whole relationship where a part can exist without a whole. Let’s take an example of the relationship between Group and Person. A Person may belong to multiple Groups. Hence a Group can have multiple Persons. But if we delete a Group, the Person object will not destroy. Aggregation represents the Has-A relationship, unidirectional association, i.e., a one-way relationship. For instance, the group can have persons, but vice versa is not possible and thus unidirectional. In this section, both entries can survive individually, which means ending one entity will not affect the other entity. Hence, both objects are independent in aggregation.</a:t>
            </a:r>
            <a:endParaRPr lang="en-NG" dirty="0"/>
          </a:p>
        </p:txBody>
      </p:sp>
    </p:spTree>
    <p:extLst>
      <p:ext uri="{BB962C8B-B14F-4D97-AF65-F5344CB8AC3E}">
        <p14:creationId xmlns:p14="http://schemas.microsoft.com/office/powerpoint/2010/main" val="6603731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200EDC3E-5CD2-EF49-AF6C-58D56969AA7C}"/>
              </a:ext>
            </a:extLst>
          </p:cNvPr>
          <p:cNvGraphicFramePr>
            <a:graphicFrameLocks noGrp="1"/>
          </p:cNvGraphicFramePr>
          <p:nvPr>
            <p:extLst>
              <p:ext uri="{D42A27DB-BD31-4B8C-83A1-F6EECF244321}">
                <p14:modId xmlns:p14="http://schemas.microsoft.com/office/powerpoint/2010/main" val="1859237699"/>
              </p:ext>
            </p:extLst>
          </p:nvPr>
        </p:nvGraphicFramePr>
        <p:xfrm>
          <a:off x="2504390" y="260536"/>
          <a:ext cx="4561428" cy="11734800"/>
        </p:xfrm>
        <a:graphic>
          <a:graphicData uri="http://schemas.openxmlformats.org/drawingml/2006/table">
            <a:tbl>
              <a:tblPr/>
              <a:tblGrid>
                <a:gridCol w="212049">
                  <a:extLst>
                    <a:ext uri="{9D8B030D-6E8A-4147-A177-3AD203B41FA5}">
                      <a16:colId xmlns:a16="http://schemas.microsoft.com/office/drawing/2014/main" val="1023616422"/>
                    </a:ext>
                  </a:extLst>
                </a:gridCol>
                <a:gridCol w="4349379">
                  <a:extLst>
                    <a:ext uri="{9D8B030D-6E8A-4147-A177-3AD203B41FA5}">
                      <a16:colId xmlns:a16="http://schemas.microsoft.com/office/drawing/2014/main" val="2083088674"/>
                    </a:ext>
                  </a:extLst>
                </a:gridCol>
              </a:tblGrid>
              <a:tr h="3881437">
                <a:tc>
                  <a:txBody>
                    <a:bodyPr/>
                    <a:lstStyle/>
                    <a:p>
                      <a:pPr algn="r" rtl="0" fontAlgn="base"/>
                      <a:r>
                        <a:rPr lang="en-NG" sz="1000" b="0" i="0">
                          <a:solidFill>
                            <a:srgbClr val="AFAFAF"/>
                          </a:solidFill>
                          <a:effectLst/>
                          <a:latin typeface="Monaco" pitchFamily="2" charset="77"/>
                        </a:rPr>
                        <a:t>1</a:t>
                      </a:r>
                    </a:p>
                    <a:p>
                      <a:pPr algn="r" rtl="0" fontAlgn="base"/>
                      <a:r>
                        <a:rPr lang="en-NG" sz="1000" b="0" i="0">
                          <a:solidFill>
                            <a:srgbClr val="AFAFAF"/>
                          </a:solidFill>
                          <a:effectLst/>
                          <a:latin typeface="Monaco" pitchFamily="2" charset="77"/>
                        </a:rPr>
                        <a:t>2</a:t>
                      </a:r>
                    </a:p>
                    <a:p>
                      <a:pPr algn="r" rtl="0" fontAlgn="base"/>
                      <a:r>
                        <a:rPr lang="en-NG" sz="1000" b="0" i="0">
                          <a:solidFill>
                            <a:srgbClr val="AFAFAF"/>
                          </a:solidFill>
                          <a:effectLst/>
                          <a:latin typeface="Monaco" pitchFamily="2" charset="77"/>
                        </a:rPr>
                        <a:t>3</a:t>
                      </a:r>
                    </a:p>
                    <a:p>
                      <a:pPr algn="r" rtl="0" fontAlgn="base"/>
                      <a:r>
                        <a:rPr lang="en-NG" sz="1000" b="0" i="0">
                          <a:solidFill>
                            <a:srgbClr val="AFAFAF"/>
                          </a:solidFill>
                          <a:effectLst/>
                          <a:latin typeface="Monaco" pitchFamily="2" charset="77"/>
                        </a:rPr>
                        <a:t>4</a:t>
                      </a:r>
                    </a:p>
                    <a:p>
                      <a:pPr algn="r" rtl="0" fontAlgn="base"/>
                      <a:r>
                        <a:rPr lang="en-NG" sz="1000" b="0" i="0">
                          <a:solidFill>
                            <a:srgbClr val="AFAFAF"/>
                          </a:solidFill>
                          <a:effectLst/>
                          <a:latin typeface="Monaco" pitchFamily="2" charset="77"/>
                        </a:rPr>
                        <a:t>5</a:t>
                      </a:r>
                    </a:p>
                    <a:p>
                      <a:pPr algn="r" rtl="0" fontAlgn="base"/>
                      <a:r>
                        <a:rPr lang="en-NG" sz="1000" b="0" i="0">
                          <a:solidFill>
                            <a:srgbClr val="AFAFAF"/>
                          </a:solidFill>
                          <a:effectLst/>
                          <a:latin typeface="Monaco" pitchFamily="2" charset="77"/>
                        </a:rPr>
                        <a:t>6</a:t>
                      </a:r>
                    </a:p>
                    <a:p>
                      <a:pPr algn="r" rtl="0" fontAlgn="base"/>
                      <a:r>
                        <a:rPr lang="en-NG" sz="1000" b="0" i="0">
                          <a:solidFill>
                            <a:srgbClr val="AFAFAF"/>
                          </a:solidFill>
                          <a:effectLst/>
                          <a:latin typeface="Monaco" pitchFamily="2" charset="77"/>
                        </a:rPr>
                        <a:t>7</a:t>
                      </a:r>
                    </a:p>
                    <a:p>
                      <a:pPr algn="r" rtl="0" fontAlgn="base"/>
                      <a:r>
                        <a:rPr lang="en-NG" sz="1000" b="0" i="0">
                          <a:solidFill>
                            <a:srgbClr val="AFAFAF"/>
                          </a:solidFill>
                          <a:effectLst/>
                          <a:latin typeface="Monaco" pitchFamily="2" charset="77"/>
                        </a:rPr>
                        <a:t>8</a:t>
                      </a:r>
                    </a:p>
                    <a:p>
                      <a:pPr algn="r" rtl="0" fontAlgn="base"/>
                      <a:r>
                        <a:rPr lang="en-NG" sz="1000" b="0" i="0">
                          <a:solidFill>
                            <a:srgbClr val="AFAFAF"/>
                          </a:solidFill>
                          <a:effectLst/>
                          <a:latin typeface="Monaco" pitchFamily="2" charset="77"/>
                        </a:rPr>
                        <a:t>9</a:t>
                      </a:r>
                    </a:p>
                    <a:p>
                      <a:pPr algn="r" rtl="0" fontAlgn="base"/>
                      <a:r>
                        <a:rPr lang="en-NG" sz="1000" b="0" i="0">
                          <a:solidFill>
                            <a:srgbClr val="AFAFAF"/>
                          </a:solidFill>
                          <a:effectLst/>
                          <a:latin typeface="Monaco" pitchFamily="2" charset="77"/>
                        </a:rPr>
                        <a:t>10</a:t>
                      </a:r>
                    </a:p>
                    <a:p>
                      <a:pPr algn="r" rtl="0" fontAlgn="base"/>
                      <a:r>
                        <a:rPr lang="en-NG" sz="1000" b="0" i="0">
                          <a:solidFill>
                            <a:srgbClr val="AFAFAF"/>
                          </a:solidFill>
                          <a:effectLst/>
                          <a:latin typeface="Monaco" pitchFamily="2" charset="77"/>
                        </a:rPr>
                        <a:t>11</a:t>
                      </a:r>
                    </a:p>
                    <a:p>
                      <a:pPr algn="r" rtl="0" fontAlgn="base"/>
                      <a:r>
                        <a:rPr lang="en-NG" sz="1000" b="0" i="0">
                          <a:solidFill>
                            <a:srgbClr val="AFAFAF"/>
                          </a:solidFill>
                          <a:effectLst/>
                          <a:latin typeface="Monaco" pitchFamily="2" charset="77"/>
                        </a:rPr>
                        <a:t>12</a:t>
                      </a:r>
                    </a:p>
                    <a:p>
                      <a:pPr algn="r" rtl="0" fontAlgn="base"/>
                      <a:r>
                        <a:rPr lang="en-NG" sz="1000" b="0" i="0">
                          <a:solidFill>
                            <a:srgbClr val="AFAFAF"/>
                          </a:solidFill>
                          <a:effectLst/>
                          <a:latin typeface="Monaco" pitchFamily="2" charset="77"/>
                        </a:rPr>
                        <a:t>13</a:t>
                      </a:r>
                    </a:p>
                    <a:p>
                      <a:pPr algn="r" rtl="0" fontAlgn="base"/>
                      <a:r>
                        <a:rPr lang="en-NG" sz="1000" b="0" i="0">
                          <a:solidFill>
                            <a:srgbClr val="AFAFAF"/>
                          </a:solidFill>
                          <a:effectLst/>
                          <a:latin typeface="Monaco" pitchFamily="2" charset="77"/>
                        </a:rPr>
                        <a:t>14</a:t>
                      </a:r>
                    </a:p>
                    <a:p>
                      <a:pPr algn="r" rtl="0" fontAlgn="base"/>
                      <a:r>
                        <a:rPr lang="en-NG" sz="1000" b="0" i="0">
                          <a:solidFill>
                            <a:srgbClr val="AFAFAF"/>
                          </a:solidFill>
                          <a:effectLst/>
                          <a:latin typeface="Monaco" pitchFamily="2" charset="77"/>
                        </a:rPr>
                        <a:t>15</a:t>
                      </a:r>
                    </a:p>
                    <a:p>
                      <a:pPr algn="r" rtl="0" fontAlgn="base"/>
                      <a:r>
                        <a:rPr lang="en-NG" sz="1000" b="0" i="0">
                          <a:solidFill>
                            <a:srgbClr val="AFAFAF"/>
                          </a:solidFill>
                          <a:effectLst/>
                          <a:latin typeface="Monaco" pitchFamily="2" charset="77"/>
                        </a:rPr>
                        <a:t>16</a:t>
                      </a:r>
                    </a:p>
                    <a:p>
                      <a:pPr algn="r" rtl="0" fontAlgn="base"/>
                      <a:r>
                        <a:rPr lang="en-NG" sz="1000" b="0" i="0">
                          <a:solidFill>
                            <a:srgbClr val="AFAFAF"/>
                          </a:solidFill>
                          <a:effectLst/>
                          <a:latin typeface="Monaco" pitchFamily="2" charset="77"/>
                        </a:rPr>
                        <a:t>17</a:t>
                      </a:r>
                    </a:p>
                    <a:p>
                      <a:pPr algn="r" rtl="0" fontAlgn="base"/>
                      <a:r>
                        <a:rPr lang="en-NG" sz="1000" b="0" i="0">
                          <a:solidFill>
                            <a:srgbClr val="AFAFAF"/>
                          </a:solidFill>
                          <a:effectLst/>
                          <a:latin typeface="Monaco" pitchFamily="2" charset="77"/>
                        </a:rPr>
                        <a:t>18</a:t>
                      </a:r>
                    </a:p>
                    <a:p>
                      <a:pPr algn="r" rtl="0" fontAlgn="base"/>
                      <a:r>
                        <a:rPr lang="en-NG" sz="1000" b="0" i="0">
                          <a:solidFill>
                            <a:srgbClr val="AFAFAF"/>
                          </a:solidFill>
                          <a:effectLst/>
                          <a:latin typeface="Monaco" pitchFamily="2" charset="77"/>
                        </a:rPr>
                        <a:t>19</a:t>
                      </a:r>
                    </a:p>
                    <a:p>
                      <a:pPr algn="r" rtl="0" fontAlgn="base"/>
                      <a:r>
                        <a:rPr lang="en-NG" sz="1000" b="0" i="0">
                          <a:solidFill>
                            <a:srgbClr val="AFAFAF"/>
                          </a:solidFill>
                          <a:effectLst/>
                          <a:latin typeface="Monaco" pitchFamily="2" charset="77"/>
                        </a:rPr>
                        <a:t>20</a:t>
                      </a:r>
                    </a:p>
                    <a:p>
                      <a:pPr algn="r" rtl="0" fontAlgn="base"/>
                      <a:r>
                        <a:rPr lang="en-NG" sz="1000" b="0" i="0">
                          <a:solidFill>
                            <a:srgbClr val="AFAFAF"/>
                          </a:solidFill>
                          <a:effectLst/>
                          <a:latin typeface="Monaco" pitchFamily="2" charset="77"/>
                        </a:rPr>
                        <a:t>21</a:t>
                      </a:r>
                    </a:p>
                    <a:p>
                      <a:pPr algn="r" rtl="0" fontAlgn="base"/>
                      <a:r>
                        <a:rPr lang="en-NG" sz="1000" b="0" i="0">
                          <a:solidFill>
                            <a:srgbClr val="AFAFAF"/>
                          </a:solidFill>
                          <a:effectLst/>
                          <a:latin typeface="Monaco" pitchFamily="2" charset="77"/>
                        </a:rPr>
                        <a:t>22</a:t>
                      </a:r>
                    </a:p>
                    <a:p>
                      <a:pPr algn="r" rtl="0" fontAlgn="base"/>
                      <a:r>
                        <a:rPr lang="en-NG" sz="1000" b="0" i="0">
                          <a:solidFill>
                            <a:srgbClr val="AFAFAF"/>
                          </a:solidFill>
                          <a:effectLst/>
                          <a:latin typeface="Monaco" pitchFamily="2" charset="77"/>
                        </a:rPr>
                        <a:t>23</a:t>
                      </a:r>
                    </a:p>
                    <a:p>
                      <a:pPr algn="r" rtl="0" fontAlgn="base"/>
                      <a:r>
                        <a:rPr lang="en-NG" sz="1000" b="0" i="0">
                          <a:solidFill>
                            <a:srgbClr val="AFAFAF"/>
                          </a:solidFill>
                          <a:effectLst/>
                          <a:latin typeface="Monaco" pitchFamily="2" charset="77"/>
                        </a:rPr>
                        <a:t>24</a:t>
                      </a:r>
                    </a:p>
                    <a:p>
                      <a:pPr algn="r" rtl="0" fontAlgn="base"/>
                      <a:r>
                        <a:rPr lang="en-NG" sz="1000" b="0" i="0">
                          <a:solidFill>
                            <a:srgbClr val="AFAFAF"/>
                          </a:solidFill>
                          <a:effectLst/>
                          <a:latin typeface="Monaco" pitchFamily="2" charset="77"/>
                        </a:rPr>
                        <a:t>25</a:t>
                      </a:r>
                    </a:p>
                    <a:p>
                      <a:pPr algn="r" rtl="0" fontAlgn="base"/>
                      <a:r>
                        <a:rPr lang="en-NG" sz="1000" b="0" i="0">
                          <a:solidFill>
                            <a:srgbClr val="AFAFAF"/>
                          </a:solidFill>
                          <a:effectLst/>
                          <a:latin typeface="Monaco" pitchFamily="2" charset="77"/>
                        </a:rPr>
                        <a:t>26</a:t>
                      </a:r>
                    </a:p>
                    <a:p>
                      <a:pPr algn="r" rtl="0" fontAlgn="base"/>
                      <a:r>
                        <a:rPr lang="en-NG" sz="1000" b="0" i="0">
                          <a:solidFill>
                            <a:srgbClr val="AFAFAF"/>
                          </a:solidFill>
                          <a:effectLst/>
                          <a:latin typeface="Monaco" pitchFamily="2" charset="77"/>
                        </a:rPr>
                        <a:t>27</a:t>
                      </a:r>
                    </a:p>
                    <a:p>
                      <a:pPr algn="r" rtl="0" fontAlgn="base"/>
                      <a:r>
                        <a:rPr lang="en-NG" sz="1000" b="0" i="0">
                          <a:solidFill>
                            <a:srgbClr val="AFAFAF"/>
                          </a:solidFill>
                          <a:effectLst/>
                          <a:latin typeface="Monaco" pitchFamily="2" charset="77"/>
                        </a:rPr>
                        <a:t>28</a:t>
                      </a:r>
                    </a:p>
                    <a:p>
                      <a:pPr algn="r" rtl="0" fontAlgn="base"/>
                      <a:r>
                        <a:rPr lang="en-NG" sz="1000" b="0" i="0">
                          <a:solidFill>
                            <a:srgbClr val="AFAFAF"/>
                          </a:solidFill>
                          <a:effectLst/>
                          <a:latin typeface="Monaco" pitchFamily="2" charset="77"/>
                        </a:rPr>
                        <a:t>29</a:t>
                      </a:r>
                    </a:p>
                    <a:p>
                      <a:pPr algn="r" rtl="0" fontAlgn="base"/>
                      <a:r>
                        <a:rPr lang="en-NG" sz="1000" b="0" i="0">
                          <a:solidFill>
                            <a:srgbClr val="AFAFAF"/>
                          </a:solidFill>
                          <a:effectLst/>
                          <a:latin typeface="Monaco" pitchFamily="2" charset="77"/>
                        </a:rPr>
                        <a:t>30</a:t>
                      </a:r>
                    </a:p>
                    <a:p>
                      <a:pPr algn="r" rtl="0" fontAlgn="base"/>
                      <a:r>
                        <a:rPr lang="en-NG" sz="1000" b="0" i="0">
                          <a:solidFill>
                            <a:srgbClr val="AFAFAF"/>
                          </a:solidFill>
                          <a:effectLst/>
                          <a:latin typeface="Monaco" pitchFamily="2" charset="77"/>
                        </a:rPr>
                        <a:t>31</a:t>
                      </a:r>
                    </a:p>
                    <a:p>
                      <a:pPr algn="r" rtl="0" fontAlgn="base"/>
                      <a:r>
                        <a:rPr lang="en-NG" sz="1000" b="0" i="0">
                          <a:solidFill>
                            <a:srgbClr val="AFAFAF"/>
                          </a:solidFill>
                          <a:effectLst/>
                          <a:latin typeface="Monaco" pitchFamily="2" charset="77"/>
                        </a:rPr>
                        <a:t>32</a:t>
                      </a:r>
                    </a:p>
                    <a:p>
                      <a:pPr algn="r" rtl="0" fontAlgn="base"/>
                      <a:r>
                        <a:rPr lang="en-NG" sz="1000" b="0" i="0">
                          <a:solidFill>
                            <a:srgbClr val="AFAFAF"/>
                          </a:solidFill>
                          <a:effectLst/>
                          <a:latin typeface="Monaco" pitchFamily="2" charset="77"/>
                        </a:rPr>
                        <a:t>33</a:t>
                      </a:r>
                    </a:p>
                    <a:p>
                      <a:pPr algn="r" rtl="0" fontAlgn="base"/>
                      <a:r>
                        <a:rPr lang="en-NG" sz="1000" b="0" i="0">
                          <a:solidFill>
                            <a:srgbClr val="AFAFAF"/>
                          </a:solidFill>
                          <a:effectLst/>
                          <a:latin typeface="Monaco" pitchFamily="2" charset="77"/>
                        </a:rPr>
                        <a:t>34</a:t>
                      </a:r>
                    </a:p>
                    <a:p>
                      <a:pPr algn="r" rtl="0" fontAlgn="base"/>
                      <a:r>
                        <a:rPr lang="en-NG" sz="1000" b="0" i="0">
                          <a:solidFill>
                            <a:srgbClr val="AFAFAF"/>
                          </a:solidFill>
                          <a:effectLst/>
                          <a:latin typeface="Monaco" pitchFamily="2" charset="77"/>
                        </a:rPr>
                        <a:t>35</a:t>
                      </a:r>
                    </a:p>
                    <a:p>
                      <a:pPr algn="r" rtl="0" fontAlgn="base"/>
                      <a:r>
                        <a:rPr lang="en-NG" sz="1000" b="0" i="0">
                          <a:solidFill>
                            <a:srgbClr val="AFAFAF"/>
                          </a:solidFill>
                          <a:effectLst/>
                          <a:latin typeface="Monaco" pitchFamily="2" charset="77"/>
                        </a:rPr>
                        <a:t>36</a:t>
                      </a:r>
                    </a:p>
                    <a:p>
                      <a:pPr algn="r" rtl="0" fontAlgn="base"/>
                      <a:r>
                        <a:rPr lang="en-NG" sz="1000" b="0" i="0">
                          <a:solidFill>
                            <a:srgbClr val="AFAFAF"/>
                          </a:solidFill>
                          <a:effectLst/>
                          <a:latin typeface="Monaco" pitchFamily="2" charset="77"/>
                        </a:rPr>
                        <a:t>37</a:t>
                      </a:r>
                    </a:p>
                    <a:p>
                      <a:pPr algn="r" rtl="0" fontAlgn="base"/>
                      <a:r>
                        <a:rPr lang="en-NG" sz="1000" b="0" i="0">
                          <a:solidFill>
                            <a:srgbClr val="AFAFAF"/>
                          </a:solidFill>
                          <a:effectLst/>
                          <a:latin typeface="Monaco" pitchFamily="2" charset="77"/>
                        </a:rPr>
                        <a:t>38</a:t>
                      </a:r>
                    </a:p>
                    <a:p>
                      <a:pPr algn="r" rtl="0" fontAlgn="base"/>
                      <a:r>
                        <a:rPr lang="en-NG" sz="1000" b="0" i="0">
                          <a:solidFill>
                            <a:srgbClr val="AFAFAF"/>
                          </a:solidFill>
                          <a:effectLst/>
                          <a:latin typeface="Monaco" pitchFamily="2" charset="77"/>
                        </a:rPr>
                        <a:t>39</a:t>
                      </a:r>
                    </a:p>
                    <a:p>
                      <a:pPr algn="r" rtl="0" fontAlgn="base"/>
                      <a:r>
                        <a:rPr lang="en-NG" sz="1000" b="0" i="0">
                          <a:solidFill>
                            <a:srgbClr val="AFAFAF"/>
                          </a:solidFill>
                          <a:effectLst/>
                          <a:latin typeface="Monaco" pitchFamily="2" charset="77"/>
                        </a:rPr>
                        <a:t>40</a:t>
                      </a:r>
                    </a:p>
                    <a:p>
                      <a:pPr algn="r" rtl="0" fontAlgn="base"/>
                      <a:r>
                        <a:rPr lang="en-NG" sz="1000" b="0" i="0">
                          <a:solidFill>
                            <a:srgbClr val="AFAFAF"/>
                          </a:solidFill>
                          <a:effectLst/>
                          <a:latin typeface="Monaco" pitchFamily="2" charset="77"/>
                        </a:rPr>
                        <a:t>41</a:t>
                      </a:r>
                    </a:p>
                    <a:p>
                      <a:pPr algn="r" rtl="0" fontAlgn="base"/>
                      <a:r>
                        <a:rPr lang="en-NG" sz="1000" b="0" i="0">
                          <a:solidFill>
                            <a:srgbClr val="AFAFAF"/>
                          </a:solidFill>
                          <a:effectLst/>
                          <a:latin typeface="Monaco" pitchFamily="2" charset="77"/>
                        </a:rPr>
                        <a:t>42</a:t>
                      </a:r>
                    </a:p>
                    <a:p>
                      <a:pPr algn="r" rtl="0" fontAlgn="base"/>
                      <a:r>
                        <a:rPr lang="en-NG" sz="1000" b="0" i="0">
                          <a:solidFill>
                            <a:srgbClr val="AFAFAF"/>
                          </a:solidFill>
                          <a:effectLst/>
                          <a:latin typeface="Monaco" pitchFamily="2" charset="77"/>
                        </a:rPr>
                        <a:t>43</a:t>
                      </a:r>
                    </a:p>
                    <a:p>
                      <a:pPr algn="r" rtl="0" fontAlgn="base"/>
                      <a:r>
                        <a:rPr lang="en-NG" sz="1000" b="0" i="0">
                          <a:solidFill>
                            <a:srgbClr val="AFAFAF"/>
                          </a:solidFill>
                          <a:effectLst/>
                          <a:latin typeface="Monaco" pitchFamily="2" charset="77"/>
                        </a:rPr>
                        <a:t>44</a:t>
                      </a:r>
                    </a:p>
                    <a:p>
                      <a:pPr algn="r" rtl="0" fontAlgn="base"/>
                      <a:r>
                        <a:rPr lang="en-NG" sz="1000" b="0" i="0">
                          <a:solidFill>
                            <a:srgbClr val="AFAFAF"/>
                          </a:solidFill>
                          <a:effectLst/>
                          <a:latin typeface="Monaco" pitchFamily="2" charset="77"/>
                        </a:rPr>
                        <a:t>45</a:t>
                      </a:r>
                    </a:p>
                    <a:p>
                      <a:pPr algn="r" rtl="0" fontAlgn="base"/>
                      <a:r>
                        <a:rPr lang="en-NG" sz="1000" b="0" i="0">
                          <a:solidFill>
                            <a:srgbClr val="AFAFAF"/>
                          </a:solidFill>
                          <a:effectLst/>
                          <a:latin typeface="Monaco" pitchFamily="2" charset="77"/>
                        </a:rPr>
                        <a:t>46</a:t>
                      </a:r>
                    </a:p>
                    <a:p>
                      <a:pPr algn="r" rtl="0" fontAlgn="base"/>
                      <a:r>
                        <a:rPr lang="en-NG" sz="1000" b="0" i="0">
                          <a:solidFill>
                            <a:srgbClr val="AFAFAF"/>
                          </a:solidFill>
                          <a:effectLst/>
                          <a:latin typeface="Monaco" pitchFamily="2" charset="77"/>
                        </a:rPr>
                        <a:t>47</a:t>
                      </a:r>
                    </a:p>
                    <a:p>
                      <a:pPr algn="r" rtl="0" fontAlgn="base"/>
                      <a:r>
                        <a:rPr lang="en-NG" sz="1000" b="0" i="0">
                          <a:solidFill>
                            <a:srgbClr val="AFAFAF"/>
                          </a:solidFill>
                          <a:effectLst/>
                          <a:latin typeface="Monaco" pitchFamily="2" charset="77"/>
                        </a:rPr>
                        <a:t>48</a:t>
                      </a:r>
                    </a:p>
                    <a:p>
                      <a:pPr algn="r" rtl="0" fontAlgn="base"/>
                      <a:r>
                        <a:rPr lang="en-NG" sz="1000" b="0" i="0">
                          <a:solidFill>
                            <a:srgbClr val="AFAFAF"/>
                          </a:solidFill>
                          <a:effectLst/>
                          <a:latin typeface="Monaco" pitchFamily="2" charset="77"/>
                        </a:rPr>
                        <a:t>49</a:t>
                      </a:r>
                    </a:p>
                    <a:p>
                      <a:pPr algn="r" rtl="0" fontAlgn="base"/>
                      <a:r>
                        <a:rPr lang="en-NG" sz="1000" b="0" i="0">
                          <a:solidFill>
                            <a:srgbClr val="AFAFAF"/>
                          </a:solidFill>
                          <a:effectLst/>
                          <a:latin typeface="Monaco" pitchFamily="2" charset="77"/>
                        </a:rPr>
                        <a:t>50</a:t>
                      </a:r>
                    </a:p>
                    <a:p>
                      <a:pPr algn="r" rtl="0" fontAlgn="base"/>
                      <a:r>
                        <a:rPr lang="en-NG" sz="1000" b="0" i="0">
                          <a:solidFill>
                            <a:srgbClr val="AFAFAF"/>
                          </a:solidFill>
                          <a:effectLst/>
                          <a:latin typeface="Monaco" pitchFamily="2" charset="77"/>
                        </a:rPr>
                        <a:t>51</a:t>
                      </a:r>
                    </a:p>
                    <a:p>
                      <a:pPr algn="r" rtl="0" fontAlgn="base"/>
                      <a:r>
                        <a:rPr lang="en-NG" sz="1000" b="0" i="0">
                          <a:solidFill>
                            <a:srgbClr val="AFAFAF"/>
                          </a:solidFill>
                          <a:effectLst/>
                          <a:latin typeface="Monaco" pitchFamily="2" charset="77"/>
                        </a:rPr>
                        <a:t>52</a:t>
                      </a:r>
                    </a:p>
                    <a:p>
                      <a:pPr algn="r" rtl="0" fontAlgn="base"/>
                      <a:r>
                        <a:rPr lang="en-NG" sz="1000" b="0" i="0">
                          <a:solidFill>
                            <a:srgbClr val="AFAFAF"/>
                          </a:solidFill>
                          <a:effectLst/>
                          <a:latin typeface="Monaco" pitchFamily="2" charset="77"/>
                        </a:rPr>
                        <a:t>53</a:t>
                      </a:r>
                    </a:p>
                    <a:p>
                      <a:pPr algn="r" rtl="0" fontAlgn="base"/>
                      <a:r>
                        <a:rPr lang="en-NG" sz="1000" b="0" i="0">
                          <a:solidFill>
                            <a:srgbClr val="AFAFAF"/>
                          </a:solidFill>
                          <a:effectLst/>
                          <a:latin typeface="Monaco" pitchFamily="2" charset="77"/>
                        </a:rPr>
                        <a:t>54</a:t>
                      </a:r>
                    </a:p>
                    <a:p>
                      <a:pPr algn="r" rtl="0" fontAlgn="base"/>
                      <a:r>
                        <a:rPr lang="en-NG" sz="1000" b="0" i="0">
                          <a:solidFill>
                            <a:srgbClr val="AFAFAF"/>
                          </a:solidFill>
                          <a:effectLst/>
                          <a:latin typeface="Monaco" pitchFamily="2" charset="77"/>
                        </a:rPr>
                        <a:t>55</a:t>
                      </a:r>
                    </a:p>
                    <a:p>
                      <a:pPr algn="r" rtl="0" fontAlgn="base"/>
                      <a:r>
                        <a:rPr lang="en-NG" sz="1000" b="0" i="0">
                          <a:solidFill>
                            <a:srgbClr val="AFAFAF"/>
                          </a:solidFill>
                          <a:effectLst/>
                          <a:latin typeface="Monaco" pitchFamily="2" charset="77"/>
                        </a:rPr>
                        <a:t>56</a:t>
                      </a:r>
                    </a:p>
                    <a:p>
                      <a:pPr algn="r" rtl="0" fontAlgn="base"/>
                      <a:r>
                        <a:rPr lang="en-NG" sz="1000" b="0" i="0">
                          <a:solidFill>
                            <a:srgbClr val="AFAFAF"/>
                          </a:solidFill>
                          <a:effectLst/>
                          <a:latin typeface="Monaco" pitchFamily="2" charset="77"/>
                        </a:rPr>
                        <a:t>57</a:t>
                      </a:r>
                    </a:p>
                    <a:p>
                      <a:pPr algn="r" rtl="0" fontAlgn="base"/>
                      <a:r>
                        <a:rPr lang="en-NG" sz="1000" b="0" i="0">
                          <a:solidFill>
                            <a:srgbClr val="AFAFAF"/>
                          </a:solidFill>
                          <a:effectLst/>
                          <a:latin typeface="Monaco" pitchFamily="2" charset="77"/>
                        </a:rPr>
                        <a:t>58</a:t>
                      </a:r>
                    </a:p>
                    <a:p>
                      <a:pPr algn="r" rtl="0" fontAlgn="base"/>
                      <a:r>
                        <a:rPr lang="en-NG" sz="1000" b="0" i="0">
                          <a:solidFill>
                            <a:srgbClr val="AFAFAF"/>
                          </a:solidFill>
                          <a:effectLst/>
                          <a:latin typeface="Monaco" pitchFamily="2" charset="77"/>
                        </a:rPr>
                        <a:t>59</a:t>
                      </a:r>
                    </a:p>
                    <a:p>
                      <a:pPr algn="r" rtl="0" fontAlgn="base"/>
                      <a:r>
                        <a:rPr lang="en-NG" sz="1000" b="0" i="0">
                          <a:solidFill>
                            <a:srgbClr val="AFAFAF"/>
                          </a:solidFill>
                          <a:effectLst/>
                          <a:latin typeface="Monaco" pitchFamily="2" charset="77"/>
                        </a:rPr>
                        <a:t>60</a:t>
                      </a:r>
                    </a:p>
                    <a:p>
                      <a:pPr algn="r" rtl="0" fontAlgn="base"/>
                      <a:r>
                        <a:rPr lang="en-NG" sz="1000" b="0" i="0">
                          <a:solidFill>
                            <a:srgbClr val="AFAFAF"/>
                          </a:solidFill>
                          <a:effectLst/>
                          <a:latin typeface="Monaco" pitchFamily="2" charset="77"/>
                        </a:rPr>
                        <a:t>61</a:t>
                      </a:r>
                    </a:p>
                    <a:p>
                      <a:pPr algn="r" rtl="0" fontAlgn="base"/>
                      <a:r>
                        <a:rPr lang="en-NG" sz="1000" b="0" i="0">
                          <a:solidFill>
                            <a:srgbClr val="AFAFAF"/>
                          </a:solidFill>
                          <a:effectLst/>
                          <a:latin typeface="Monaco" pitchFamily="2" charset="77"/>
                        </a:rPr>
                        <a:t>62</a:t>
                      </a:r>
                    </a:p>
                    <a:p>
                      <a:pPr algn="r" rtl="0" fontAlgn="base"/>
                      <a:r>
                        <a:rPr lang="en-NG" sz="1000" b="0" i="0">
                          <a:solidFill>
                            <a:srgbClr val="AFAFAF"/>
                          </a:solidFill>
                          <a:effectLst/>
                          <a:latin typeface="Monaco" pitchFamily="2" charset="77"/>
                        </a:rPr>
                        <a:t>63</a:t>
                      </a:r>
                    </a:p>
                    <a:p>
                      <a:pPr algn="r" rtl="0" fontAlgn="base"/>
                      <a:r>
                        <a:rPr lang="en-NG" sz="1000" b="0" i="0">
                          <a:solidFill>
                            <a:srgbClr val="AFAFAF"/>
                          </a:solidFill>
                          <a:effectLst/>
                          <a:latin typeface="Monaco" pitchFamily="2" charset="77"/>
                        </a:rPr>
                        <a:t>64</a:t>
                      </a:r>
                    </a:p>
                    <a:p>
                      <a:pPr algn="r" rtl="0" fontAlgn="base"/>
                      <a:r>
                        <a:rPr lang="en-NG" sz="1000" b="0" i="0">
                          <a:solidFill>
                            <a:srgbClr val="AFAFAF"/>
                          </a:solidFill>
                          <a:effectLst/>
                          <a:latin typeface="Monaco" pitchFamily="2" charset="77"/>
                        </a:rPr>
                        <a:t>65</a:t>
                      </a:r>
                    </a:p>
                    <a:p>
                      <a:pPr algn="r" rtl="0" fontAlgn="base"/>
                      <a:r>
                        <a:rPr lang="en-NG" sz="1000" b="0" i="0">
                          <a:solidFill>
                            <a:srgbClr val="AFAFAF"/>
                          </a:solidFill>
                          <a:effectLst/>
                          <a:latin typeface="Monaco" pitchFamily="2" charset="77"/>
                        </a:rPr>
                        <a:t>66</a:t>
                      </a:r>
                    </a:p>
                    <a:p>
                      <a:pPr algn="r" rtl="0" fontAlgn="base"/>
                      <a:r>
                        <a:rPr lang="en-NG" sz="1000" b="0" i="0">
                          <a:solidFill>
                            <a:srgbClr val="AFAFAF"/>
                          </a:solidFill>
                          <a:effectLst/>
                          <a:latin typeface="Monaco" pitchFamily="2" charset="77"/>
                        </a:rPr>
                        <a:t>67</a:t>
                      </a:r>
                    </a:p>
                    <a:p>
                      <a:pPr algn="r" rtl="0" fontAlgn="base"/>
                      <a:r>
                        <a:rPr lang="en-NG" sz="1000" b="0" i="0">
                          <a:solidFill>
                            <a:srgbClr val="AFAFAF"/>
                          </a:solidFill>
                          <a:effectLst/>
                          <a:latin typeface="Monaco" pitchFamily="2" charset="77"/>
                        </a:rPr>
                        <a:t>68</a:t>
                      </a:r>
                    </a:p>
                    <a:p>
                      <a:pPr algn="r" rtl="0" fontAlgn="base"/>
                      <a:r>
                        <a:rPr lang="en-NG" sz="1000" b="0" i="0">
                          <a:solidFill>
                            <a:srgbClr val="AFAFAF"/>
                          </a:solidFill>
                          <a:effectLst/>
                          <a:latin typeface="Monaco" pitchFamily="2" charset="77"/>
                        </a:rPr>
                        <a:t>69</a:t>
                      </a:r>
                    </a:p>
                    <a:p>
                      <a:pPr algn="r" rtl="0" fontAlgn="base"/>
                      <a:r>
                        <a:rPr lang="en-NG" sz="1000" b="0" i="0">
                          <a:solidFill>
                            <a:srgbClr val="AFAFAF"/>
                          </a:solidFill>
                          <a:effectLst/>
                          <a:latin typeface="Monaco" pitchFamily="2" charset="77"/>
                        </a:rPr>
                        <a:t>70</a:t>
                      </a:r>
                    </a:p>
                    <a:p>
                      <a:pPr algn="r" rtl="0" fontAlgn="base"/>
                      <a:r>
                        <a:rPr lang="en-NG" sz="1000" b="0" i="0">
                          <a:solidFill>
                            <a:srgbClr val="AFAFAF"/>
                          </a:solidFill>
                          <a:effectLst/>
                          <a:latin typeface="Monaco" pitchFamily="2" charset="77"/>
                        </a:rPr>
                        <a:t>71</a:t>
                      </a:r>
                    </a:p>
                    <a:p>
                      <a:pPr algn="r" rtl="0" fontAlgn="base"/>
                      <a:r>
                        <a:rPr lang="en-NG" sz="1000" b="0" i="0">
                          <a:solidFill>
                            <a:srgbClr val="AFAFAF"/>
                          </a:solidFill>
                          <a:effectLst/>
                          <a:latin typeface="Monaco" pitchFamily="2" charset="77"/>
                        </a:rPr>
                        <a:t>72</a:t>
                      </a:r>
                    </a:p>
                  </a:txBody>
                  <a:tcPr marL="0" marR="0" marT="0" marB="0" anchor="ctr">
                    <a:lnL>
                      <a:noFill/>
                    </a:lnL>
                    <a:lnR>
                      <a:noFill/>
                    </a:lnR>
                    <a:lnT>
                      <a:noFill/>
                    </a:lnT>
                    <a:lnB>
                      <a:noFill/>
                    </a:lnB>
                  </a:tcPr>
                </a:tc>
                <a:tc>
                  <a:txBody>
                    <a:bodyPr/>
                    <a:lstStyle/>
                    <a:p>
                      <a:pPr algn="l" rtl="0" fontAlgn="base"/>
                      <a:r>
                        <a:rPr lang="en-GB" sz="1000" b="0" i="0" dirty="0">
                          <a:effectLst/>
                          <a:latin typeface="Monaco" pitchFamily="2" charset="77"/>
                        </a:rPr>
                        <a:t>import </a:t>
                      </a:r>
                      <a:r>
                        <a:rPr lang="en-GB" sz="1000" b="0" i="0" dirty="0" err="1">
                          <a:effectLst/>
                          <a:latin typeface="Monaco" pitchFamily="2" charset="77"/>
                        </a:rPr>
                        <a:t>java.util</a:t>
                      </a:r>
                      <a:r>
                        <a:rPr lang="en-GB" sz="1000" b="0" i="0" dirty="0">
                          <a:effectLst/>
                          <a:latin typeface="Monaco" pitchFamily="2" charset="77"/>
                        </a:rPr>
                        <a:t>.*;</a:t>
                      </a:r>
                    </a:p>
                    <a:p>
                      <a:pPr algn="l" rtl="0" fontAlgn="base"/>
                      <a:r>
                        <a:rPr lang="en-GB" sz="1000" b="0" i="0" dirty="0">
                          <a:effectLst/>
                          <a:latin typeface="Monaco" pitchFamily="2" charset="77"/>
                        </a:rPr>
                        <a:t> </a:t>
                      </a:r>
                    </a:p>
                    <a:p>
                      <a:pPr algn="l" rtl="0" fontAlgn="base"/>
                      <a:r>
                        <a:rPr lang="en-GB" sz="1000" b="0" i="0" dirty="0">
                          <a:effectLst/>
                          <a:latin typeface="Monaco" pitchFamily="2" charset="77"/>
                        </a:rPr>
                        <a:t>//person class</a:t>
                      </a:r>
                    </a:p>
                    <a:p>
                      <a:pPr algn="l" rtl="0" fontAlgn="base"/>
                      <a:r>
                        <a:rPr lang="en-GB" sz="1000" b="0" i="0" dirty="0">
                          <a:effectLst/>
                          <a:latin typeface="Monaco" pitchFamily="2" charset="77"/>
                        </a:rPr>
                        <a:t>class Person</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private String name;</a:t>
                      </a:r>
                    </a:p>
                    <a:p>
                      <a:pPr algn="l" rtl="0" fontAlgn="base"/>
                      <a:r>
                        <a:rPr lang="en-GB" sz="1000" b="0" i="0" dirty="0">
                          <a:effectLst/>
                          <a:latin typeface="Monaco" pitchFamily="2" charset="77"/>
                        </a:rPr>
                        <a:t>private int age ;</a:t>
                      </a:r>
                    </a:p>
                    <a:p>
                      <a:pPr algn="l" rtl="0" fontAlgn="base"/>
                      <a:r>
                        <a:rPr lang="en-GB" sz="1000" b="0" i="0" dirty="0">
                          <a:effectLst/>
                          <a:latin typeface="Monaco" pitchFamily="2" charset="77"/>
                        </a:rPr>
                        <a:t>Person(String name, int age)</a:t>
                      </a:r>
                    </a:p>
                    <a:p>
                      <a:pPr algn="l" rtl="0" fontAlgn="base"/>
                      <a:r>
                        <a:rPr lang="en-GB" sz="1000" b="0" i="0" dirty="0">
                          <a:effectLst/>
                          <a:latin typeface="Monaco" pitchFamily="2" charset="77"/>
                        </a:rPr>
                        <a:t>{</a:t>
                      </a:r>
                    </a:p>
                    <a:p>
                      <a:pPr algn="l" rtl="0" fontAlgn="base"/>
                      <a:r>
                        <a:rPr lang="en-GB" sz="1000" b="0" i="0" dirty="0" err="1">
                          <a:effectLst/>
                          <a:latin typeface="Monaco" pitchFamily="2" charset="77"/>
                        </a:rPr>
                        <a:t>this.name</a:t>
                      </a:r>
                      <a:r>
                        <a:rPr lang="en-GB" sz="1000" b="0" i="0" dirty="0">
                          <a:effectLst/>
                          <a:latin typeface="Monaco" pitchFamily="2" charset="77"/>
                        </a:rPr>
                        <a:t> = name;</a:t>
                      </a:r>
                    </a:p>
                    <a:p>
                      <a:pPr algn="l" rtl="0" fontAlgn="base"/>
                      <a:r>
                        <a:rPr lang="en-GB" sz="1000" b="0" i="0" dirty="0" err="1">
                          <a:effectLst/>
                          <a:latin typeface="Monaco" pitchFamily="2" charset="77"/>
                        </a:rPr>
                        <a:t>this.age</a:t>
                      </a:r>
                      <a:r>
                        <a:rPr lang="en-GB" sz="1000" b="0" i="0" dirty="0">
                          <a:effectLst/>
                          <a:latin typeface="Monaco" pitchFamily="2" charset="77"/>
                        </a:rPr>
                        <a:t> = age;</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public String </a:t>
                      </a:r>
                      <a:r>
                        <a:rPr lang="en-GB" sz="1000" b="0" i="0" dirty="0" err="1">
                          <a:effectLst/>
                          <a:latin typeface="Monaco" pitchFamily="2" charset="77"/>
                        </a:rPr>
                        <a:t>getName</a:t>
                      </a:r>
                      <a:r>
                        <a:rPr lang="en-GB" sz="1000" b="0" i="0" dirty="0">
                          <a:effectLst/>
                          <a:latin typeface="Monaco" pitchFamily="2" charset="77"/>
                        </a:rPr>
                        <a:t>() {</a:t>
                      </a:r>
                    </a:p>
                    <a:p>
                      <a:pPr algn="l" rtl="0" fontAlgn="base"/>
                      <a:r>
                        <a:rPr lang="en-GB" sz="1000" b="0" i="0" dirty="0">
                          <a:effectLst/>
                          <a:latin typeface="Monaco" pitchFamily="2" charset="77"/>
                        </a:rPr>
                        <a:t>return name;</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public int </a:t>
                      </a:r>
                      <a:r>
                        <a:rPr lang="en-GB" sz="1000" b="0" i="0" dirty="0" err="1">
                          <a:effectLst/>
                          <a:latin typeface="Monaco" pitchFamily="2" charset="77"/>
                        </a:rPr>
                        <a:t>getAge</a:t>
                      </a:r>
                      <a:r>
                        <a:rPr lang="en-GB" sz="1000" b="0" i="0" dirty="0">
                          <a:effectLst/>
                          <a:latin typeface="Monaco" pitchFamily="2" charset="77"/>
                        </a:rPr>
                        <a:t>() {</a:t>
                      </a:r>
                    </a:p>
                    <a:p>
                      <a:pPr algn="l" rtl="0" fontAlgn="base"/>
                      <a:r>
                        <a:rPr lang="en-GB" sz="1000" b="0" i="0" dirty="0">
                          <a:effectLst/>
                          <a:latin typeface="Monaco" pitchFamily="2" charset="77"/>
                        </a:rPr>
                        <a:t>return age;</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 </a:t>
                      </a:r>
                    </a:p>
                    <a:p>
                      <a:pPr algn="l" rtl="0" fontAlgn="base"/>
                      <a:r>
                        <a:rPr lang="en-GB" sz="1000" b="0" i="0" dirty="0">
                          <a:effectLst/>
                          <a:latin typeface="Monaco" pitchFamily="2" charset="77"/>
                        </a:rPr>
                        <a:t>/* Group class contains the list of person</a:t>
                      </a:r>
                    </a:p>
                    <a:p>
                      <a:pPr algn="l" rtl="0" fontAlgn="base"/>
                      <a:r>
                        <a:rPr lang="en-GB" sz="1000" b="0" i="0" dirty="0">
                          <a:effectLst/>
                          <a:latin typeface="Monaco" pitchFamily="2" charset="77"/>
                        </a:rPr>
                        <a:t>Objects. It is associated with the person</a:t>
                      </a:r>
                    </a:p>
                    <a:p>
                      <a:pPr algn="l" rtl="0" fontAlgn="base"/>
                      <a:r>
                        <a:rPr lang="en-GB" sz="1000" b="0" i="0" dirty="0">
                          <a:effectLst/>
                          <a:latin typeface="Monaco" pitchFamily="2" charset="77"/>
                        </a:rPr>
                        <a:t>class through its Object(s). */</a:t>
                      </a:r>
                    </a:p>
                    <a:p>
                      <a:pPr algn="l" rtl="0" fontAlgn="base"/>
                      <a:r>
                        <a:rPr lang="en-GB" sz="1000" b="0" i="0" dirty="0">
                          <a:effectLst/>
                          <a:latin typeface="Monaco" pitchFamily="2" charset="77"/>
                        </a:rPr>
                        <a:t> </a:t>
                      </a:r>
                    </a:p>
                    <a:p>
                      <a:pPr algn="l" rtl="0" fontAlgn="base"/>
                      <a:r>
                        <a:rPr lang="en-GB" sz="1000" b="0" i="0" dirty="0">
                          <a:effectLst/>
                          <a:latin typeface="Monaco" pitchFamily="2" charset="77"/>
                        </a:rPr>
                        <a:t>//group class</a:t>
                      </a:r>
                    </a:p>
                    <a:p>
                      <a:pPr algn="l" rtl="0" fontAlgn="base"/>
                      <a:r>
                        <a:rPr lang="en-GB" sz="1000" b="0" i="0" dirty="0">
                          <a:effectLst/>
                          <a:latin typeface="Monaco" pitchFamily="2" charset="77"/>
                        </a:rPr>
                        <a:t>class Group</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private String </a:t>
                      </a:r>
                      <a:r>
                        <a:rPr lang="en-GB" sz="1000" b="0" i="0" dirty="0" err="1">
                          <a:effectLst/>
                          <a:latin typeface="Monaco" pitchFamily="2" charset="77"/>
                        </a:rPr>
                        <a:t>groupName</a:t>
                      </a:r>
                      <a:r>
                        <a:rPr lang="en-GB" sz="1000" b="0" i="0" dirty="0">
                          <a:effectLst/>
                          <a:latin typeface="Monaco" pitchFamily="2" charset="77"/>
                        </a:rPr>
                        <a:t>;</a:t>
                      </a:r>
                    </a:p>
                    <a:p>
                      <a:pPr algn="l" rtl="0" fontAlgn="base"/>
                      <a:r>
                        <a:rPr lang="en-GB" sz="1000" b="0" i="0" dirty="0">
                          <a:effectLst/>
                          <a:latin typeface="Monaco" pitchFamily="2" charset="77"/>
                        </a:rPr>
                        <a:t>private List&lt;Person&gt; persons;</a:t>
                      </a:r>
                    </a:p>
                    <a:p>
                      <a:pPr algn="l" rtl="0" fontAlgn="base"/>
                      <a:r>
                        <a:rPr lang="en-GB" sz="1000" b="0" i="0" dirty="0">
                          <a:effectLst/>
                          <a:latin typeface="Monaco" pitchFamily="2" charset="77"/>
                        </a:rPr>
                        <a:t>Group(String </a:t>
                      </a:r>
                      <a:r>
                        <a:rPr lang="en-GB" sz="1000" b="0" i="0" dirty="0" err="1">
                          <a:effectLst/>
                          <a:latin typeface="Monaco" pitchFamily="2" charset="77"/>
                        </a:rPr>
                        <a:t>groupName</a:t>
                      </a:r>
                      <a:r>
                        <a:rPr lang="en-GB" sz="1000" b="0" i="0" dirty="0">
                          <a:effectLst/>
                          <a:latin typeface="Monaco" pitchFamily="2" charset="77"/>
                        </a:rPr>
                        <a:t>, List&lt;Person&gt; persons)</a:t>
                      </a:r>
                    </a:p>
                    <a:p>
                      <a:pPr algn="l" rtl="0" fontAlgn="base"/>
                      <a:r>
                        <a:rPr lang="en-GB" sz="1000" b="0" i="0" dirty="0">
                          <a:effectLst/>
                          <a:latin typeface="Monaco" pitchFamily="2" charset="77"/>
                        </a:rPr>
                        <a:t>{</a:t>
                      </a:r>
                    </a:p>
                    <a:p>
                      <a:pPr algn="l" rtl="0" fontAlgn="base"/>
                      <a:r>
                        <a:rPr lang="en-GB" sz="1000" b="0" i="0" dirty="0" err="1">
                          <a:effectLst/>
                          <a:latin typeface="Monaco" pitchFamily="2" charset="77"/>
                        </a:rPr>
                        <a:t>this.groupName</a:t>
                      </a:r>
                      <a:r>
                        <a:rPr lang="en-GB" sz="1000" b="0" i="0" dirty="0">
                          <a:effectLst/>
                          <a:latin typeface="Monaco" pitchFamily="2" charset="77"/>
                        </a:rPr>
                        <a:t> = </a:t>
                      </a:r>
                      <a:r>
                        <a:rPr lang="en-GB" sz="1000" b="0" i="0" dirty="0" err="1">
                          <a:effectLst/>
                          <a:latin typeface="Monaco" pitchFamily="2" charset="77"/>
                        </a:rPr>
                        <a:t>groupName</a:t>
                      </a:r>
                      <a:r>
                        <a:rPr lang="en-GB" sz="1000" b="0" i="0" dirty="0">
                          <a:effectLst/>
                          <a:latin typeface="Monaco" pitchFamily="2" charset="77"/>
                        </a:rPr>
                        <a:t>;</a:t>
                      </a:r>
                    </a:p>
                    <a:p>
                      <a:pPr algn="l" rtl="0" fontAlgn="base"/>
                      <a:r>
                        <a:rPr lang="en-GB" sz="1000" b="0" i="0" dirty="0" err="1">
                          <a:effectLst/>
                          <a:latin typeface="Monaco" pitchFamily="2" charset="77"/>
                        </a:rPr>
                        <a:t>this.persons</a:t>
                      </a:r>
                      <a:r>
                        <a:rPr lang="en-GB" sz="1000" b="0" i="0" dirty="0">
                          <a:effectLst/>
                          <a:latin typeface="Monaco" pitchFamily="2" charset="77"/>
                        </a:rPr>
                        <a:t> = persons;</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 </a:t>
                      </a:r>
                    </a:p>
                    <a:p>
                      <a:pPr algn="l" rtl="0" fontAlgn="base"/>
                      <a:r>
                        <a:rPr lang="en-GB" sz="1000" b="0" i="0" dirty="0">
                          <a:effectLst/>
                          <a:latin typeface="Monaco" pitchFamily="2" charset="77"/>
                        </a:rPr>
                        <a:t>//main method</a:t>
                      </a:r>
                    </a:p>
                    <a:p>
                      <a:pPr algn="l" rtl="0" fontAlgn="base"/>
                      <a:r>
                        <a:rPr lang="en-GB" sz="1000" b="0" i="0" dirty="0">
                          <a:effectLst/>
                          <a:latin typeface="Monaco" pitchFamily="2" charset="77"/>
                        </a:rPr>
                        <a:t>class Demo</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public static void main (String[] </a:t>
                      </a:r>
                      <a:r>
                        <a:rPr lang="en-GB" sz="1000" b="0" i="0" dirty="0" err="1">
                          <a:effectLst/>
                          <a:latin typeface="Monaco" pitchFamily="2" charset="77"/>
                        </a:rPr>
                        <a:t>args</a:t>
                      </a:r>
                      <a:r>
                        <a:rPr lang="en-GB" sz="1000" b="0" i="0" dirty="0">
                          <a:effectLst/>
                          <a:latin typeface="Monaco" pitchFamily="2" charset="77"/>
                        </a:rPr>
                        <a:t>)</a:t>
                      </a:r>
                    </a:p>
                    <a:p>
                      <a:pPr algn="l" rtl="0" fontAlgn="base"/>
                      <a:r>
                        <a:rPr lang="en-GB" sz="1000" b="0" i="0" dirty="0">
                          <a:effectLst/>
                          <a:latin typeface="Monaco" pitchFamily="2" charset="77"/>
                        </a:rPr>
                        <a:t>{   </a:t>
                      </a:r>
                    </a:p>
                    <a:p>
                      <a:pPr algn="l" rtl="0" fontAlgn="base"/>
                      <a:r>
                        <a:rPr lang="en-GB" sz="1000" b="0" i="0" dirty="0">
                          <a:effectLst/>
                          <a:latin typeface="Monaco" pitchFamily="2" charset="77"/>
                        </a:rPr>
                        <a:t>//creating objects of person class</a:t>
                      </a:r>
                    </a:p>
                    <a:p>
                      <a:pPr algn="l" rtl="0" fontAlgn="base"/>
                      <a:r>
                        <a:rPr lang="en-GB" sz="1000" b="0" i="0" dirty="0">
                          <a:effectLst/>
                          <a:latin typeface="Monaco" pitchFamily="2" charset="77"/>
                        </a:rPr>
                        <a:t>Person a = new Person("Tanmay", 17);</a:t>
                      </a:r>
                    </a:p>
                    <a:p>
                      <a:pPr algn="l" rtl="0" fontAlgn="base"/>
                      <a:r>
                        <a:rPr lang="en-GB" sz="1000" b="0" i="0" dirty="0">
                          <a:effectLst/>
                          <a:latin typeface="Monaco" pitchFamily="2" charset="77"/>
                        </a:rPr>
                        <a:t>Person b = new Person("Sam", 18);</a:t>
                      </a:r>
                    </a:p>
                    <a:p>
                      <a:pPr algn="l" rtl="0" fontAlgn="base"/>
                      <a:r>
                        <a:rPr lang="en-GB" sz="1000" b="0" i="0" dirty="0">
                          <a:effectLst/>
                          <a:latin typeface="Monaco" pitchFamily="2" charset="77"/>
                        </a:rPr>
                        <a:t>Person c = new Person("</a:t>
                      </a:r>
                      <a:r>
                        <a:rPr lang="en-GB" sz="1000" b="0" i="0" dirty="0" err="1">
                          <a:effectLst/>
                          <a:latin typeface="Monaco" pitchFamily="2" charset="77"/>
                        </a:rPr>
                        <a:t>Pitu</a:t>
                      </a:r>
                      <a:r>
                        <a:rPr lang="en-GB" sz="1000" b="0" i="0" dirty="0">
                          <a:effectLst/>
                          <a:latin typeface="Monaco" pitchFamily="2" charset="77"/>
                        </a:rPr>
                        <a:t>", 19);</a:t>
                      </a:r>
                    </a:p>
                    <a:p>
                      <a:pPr algn="l" rtl="0" fontAlgn="base"/>
                      <a:r>
                        <a:rPr lang="en-GB" sz="1000" b="0" i="0" dirty="0">
                          <a:effectLst/>
                          <a:latin typeface="Monaco" pitchFamily="2" charset="77"/>
                        </a:rPr>
                        <a:t>Person d = new Person("Khushi", 20);</a:t>
                      </a:r>
                    </a:p>
                    <a:p>
                      <a:pPr algn="l" rtl="0" fontAlgn="base"/>
                      <a:r>
                        <a:rPr lang="en-GB" sz="1000" b="0" i="0" dirty="0">
                          <a:effectLst/>
                          <a:latin typeface="Monaco" pitchFamily="2" charset="77"/>
                        </a:rPr>
                        <a:t>//making a list of persons belongs to social welfare group</a:t>
                      </a:r>
                    </a:p>
                    <a:p>
                      <a:pPr algn="l" rtl="0" fontAlgn="base"/>
                      <a:r>
                        <a:rPr lang="en-GB" sz="1000" b="0" i="0" dirty="0">
                          <a:effectLst/>
                          <a:latin typeface="Monaco" pitchFamily="2" charset="77"/>
                        </a:rPr>
                        <a:t>List&lt;Person&gt; p1 = new </a:t>
                      </a:r>
                      <a:r>
                        <a:rPr lang="en-GB" sz="1000" b="0" i="0" dirty="0" err="1">
                          <a:effectLst/>
                          <a:latin typeface="Monaco" pitchFamily="2" charset="77"/>
                        </a:rPr>
                        <a:t>ArrayList</a:t>
                      </a:r>
                      <a:r>
                        <a:rPr lang="en-GB" sz="1000" b="0" i="0" dirty="0">
                          <a:effectLst/>
                          <a:latin typeface="Monaco" pitchFamily="2" charset="77"/>
                        </a:rPr>
                        <a:t>&lt;&gt;();</a:t>
                      </a:r>
                    </a:p>
                    <a:p>
                      <a:pPr algn="l" rtl="0" fontAlgn="base"/>
                      <a:r>
                        <a:rPr lang="en-GB" sz="1000" b="0" i="0" dirty="0">
                          <a:effectLst/>
                          <a:latin typeface="Monaco" pitchFamily="2" charset="77"/>
                        </a:rPr>
                        <a:t>p1.add(a);</a:t>
                      </a:r>
                    </a:p>
                    <a:p>
                      <a:pPr algn="l" rtl="0" fontAlgn="base"/>
                      <a:r>
                        <a:rPr lang="en-GB" sz="1000" b="0" i="0" dirty="0">
                          <a:effectLst/>
                          <a:latin typeface="Monaco" pitchFamily="2" charset="77"/>
                        </a:rPr>
                        <a:t>p1.add(c);</a:t>
                      </a:r>
                    </a:p>
                    <a:p>
                      <a:pPr algn="l" rtl="0" fontAlgn="base"/>
                      <a:r>
                        <a:rPr lang="en-GB" sz="1000" b="0" i="0" dirty="0">
                          <a:effectLst/>
                          <a:latin typeface="Monaco" pitchFamily="2" charset="77"/>
                        </a:rPr>
                        <a:t>//making a list of persons belongs to drama fest group</a:t>
                      </a:r>
                    </a:p>
                    <a:p>
                      <a:pPr algn="l" rtl="0" fontAlgn="base"/>
                      <a:r>
                        <a:rPr lang="en-GB" sz="1000" b="0" i="0" dirty="0">
                          <a:effectLst/>
                          <a:latin typeface="Monaco" pitchFamily="2" charset="77"/>
                        </a:rPr>
                        <a:t>List&lt;Person&gt; p2 = new </a:t>
                      </a:r>
                      <a:r>
                        <a:rPr lang="en-GB" sz="1000" b="0" i="0" dirty="0" err="1">
                          <a:effectLst/>
                          <a:latin typeface="Monaco" pitchFamily="2" charset="77"/>
                        </a:rPr>
                        <a:t>ArrayList</a:t>
                      </a:r>
                      <a:r>
                        <a:rPr lang="en-GB" sz="1000" b="0" i="0" dirty="0">
                          <a:effectLst/>
                          <a:latin typeface="Monaco" pitchFamily="2" charset="77"/>
                        </a:rPr>
                        <a:t>&lt;&gt;();</a:t>
                      </a:r>
                    </a:p>
                    <a:p>
                      <a:pPr algn="l" rtl="0" fontAlgn="base"/>
                      <a:r>
                        <a:rPr lang="en-GB" sz="1000" b="0" i="0" dirty="0">
                          <a:effectLst/>
                          <a:latin typeface="Monaco" pitchFamily="2" charset="77"/>
                        </a:rPr>
                        <a:t>p2.add(b);</a:t>
                      </a:r>
                    </a:p>
                    <a:p>
                      <a:pPr algn="l" rtl="0" fontAlgn="base"/>
                      <a:r>
                        <a:rPr lang="en-GB" sz="1000" b="0" i="0" dirty="0">
                          <a:effectLst/>
                          <a:latin typeface="Monaco" pitchFamily="2" charset="77"/>
                        </a:rPr>
                        <a:t>p2.add(d);</a:t>
                      </a:r>
                    </a:p>
                    <a:p>
                      <a:pPr algn="l" rtl="0" fontAlgn="base"/>
                      <a:r>
                        <a:rPr lang="en-GB" sz="1000" b="0" i="0" dirty="0">
                          <a:effectLst/>
                          <a:latin typeface="Monaco" pitchFamily="2" charset="77"/>
                        </a:rPr>
                        <a:t>//creating objects of group class</a:t>
                      </a:r>
                    </a:p>
                    <a:p>
                      <a:pPr algn="l" rtl="0" fontAlgn="base"/>
                      <a:r>
                        <a:rPr lang="en-GB" sz="1000" b="0" i="0" dirty="0">
                          <a:effectLst/>
                          <a:latin typeface="Monaco" pitchFamily="2" charset="77"/>
                        </a:rPr>
                        <a:t>Group </a:t>
                      </a:r>
                      <a:r>
                        <a:rPr lang="en-GB" sz="1000" b="0" i="0" dirty="0" err="1">
                          <a:effectLst/>
                          <a:latin typeface="Monaco" pitchFamily="2" charset="77"/>
                        </a:rPr>
                        <a:t>swGrp</a:t>
                      </a:r>
                      <a:r>
                        <a:rPr lang="en-GB" sz="1000" b="0" i="0" dirty="0">
                          <a:effectLst/>
                          <a:latin typeface="Monaco" pitchFamily="2" charset="77"/>
                        </a:rPr>
                        <a:t> = new Group("Social Welfare", p1);</a:t>
                      </a:r>
                    </a:p>
                    <a:p>
                      <a:pPr algn="l" rtl="0" fontAlgn="base"/>
                      <a:r>
                        <a:rPr lang="en-GB" sz="1000" b="0" i="0" dirty="0">
                          <a:effectLst/>
                          <a:latin typeface="Monaco" pitchFamily="2" charset="77"/>
                        </a:rPr>
                        <a:t>Group </a:t>
                      </a:r>
                      <a:r>
                        <a:rPr lang="en-GB" sz="1000" b="0" i="0" dirty="0" err="1">
                          <a:effectLst/>
                          <a:latin typeface="Monaco" pitchFamily="2" charset="77"/>
                        </a:rPr>
                        <a:t>dfGrp</a:t>
                      </a:r>
                      <a:r>
                        <a:rPr lang="en-GB" sz="1000" b="0" i="0" dirty="0">
                          <a:effectLst/>
                          <a:latin typeface="Monaco" pitchFamily="2" charset="77"/>
                        </a:rPr>
                        <a:t> = new Group("Drama Fest", p2);</a:t>
                      </a:r>
                    </a:p>
                    <a:p>
                      <a:pPr algn="l" rtl="0" fontAlgn="base"/>
                      <a:r>
                        <a:rPr lang="en-GB" sz="1000" b="0" i="0" dirty="0">
                          <a:effectLst/>
                          <a:latin typeface="Monaco" pitchFamily="2" charset="77"/>
                        </a:rPr>
                        <a:t>//before deleting drama fest group</a:t>
                      </a:r>
                    </a:p>
                    <a:p>
                      <a:pPr algn="l" rtl="0" fontAlgn="base"/>
                      <a:r>
                        <a:rPr lang="en-GB" sz="1000" b="0" i="0" dirty="0" err="1">
                          <a:effectLst/>
                          <a:latin typeface="Monaco" pitchFamily="2" charset="77"/>
                        </a:rPr>
                        <a:t>System.out.println</a:t>
                      </a:r>
                      <a:r>
                        <a:rPr lang="en-GB" sz="1000" b="0" i="0" dirty="0">
                          <a:effectLst/>
                          <a:latin typeface="Monaco" pitchFamily="2" charset="77"/>
                        </a:rPr>
                        <a:t>("List of persons in Drama Fest group:");</a:t>
                      </a:r>
                    </a:p>
                    <a:p>
                      <a:pPr algn="l" rtl="0" fontAlgn="base"/>
                      <a:r>
                        <a:rPr lang="en-GB" sz="1000" b="0" i="0" dirty="0">
                          <a:effectLst/>
                          <a:latin typeface="Monaco" pitchFamily="2" charset="77"/>
                        </a:rPr>
                        <a:t>for(Person p : p2) {</a:t>
                      </a:r>
                    </a:p>
                    <a:p>
                      <a:pPr algn="l" rtl="0" fontAlgn="base"/>
                      <a:r>
                        <a:rPr lang="en-GB" sz="1000" b="0" i="0" dirty="0" err="1">
                          <a:effectLst/>
                          <a:latin typeface="Monaco" pitchFamily="2" charset="77"/>
                        </a:rPr>
                        <a:t>System.out.println</a:t>
                      </a:r>
                      <a:r>
                        <a:rPr lang="en-GB" sz="1000" b="0" i="0" dirty="0">
                          <a:effectLst/>
                          <a:latin typeface="Monaco" pitchFamily="2" charset="77"/>
                        </a:rPr>
                        <a:t>("Person name: " + </a:t>
                      </a:r>
                      <a:r>
                        <a:rPr lang="en-GB" sz="1000" b="0" i="0" dirty="0" err="1">
                          <a:effectLst/>
                          <a:latin typeface="Monaco" pitchFamily="2" charset="77"/>
                        </a:rPr>
                        <a:t>p.getName</a:t>
                      </a:r>
                      <a:r>
                        <a:rPr lang="en-GB" sz="1000" b="0" i="0" dirty="0">
                          <a:effectLst/>
                          <a:latin typeface="Monaco" pitchFamily="2" charset="77"/>
                        </a:rPr>
                        <a:t>() + ", Age:" + </a:t>
                      </a:r>
                      <a:r>
                        <a:rPr lang="en-GB" sz="1000" b="0" i="0" dirty="0" err="1">
                          <a:effectLst/>
                          <a:latin typeface="Monaco" pitchFamily="2" charset="77"/>
                        </a:rPr>
                        <a:t>p.getAge</a:t>
                      </a:r>
                      <a:r>
                        <a:rPr lang="en-GB" sz="1000" b="0" i="0" dirty="0">
                          <a:effectLst/>
                          <a:latin typeface="Monaco" pitchFamily="2" charset="77"/>
                        </a:rPr>
                        <a:t>() + ", Group: Drama Fest");</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//deleting drama fest group</a:t>
                      </a:r>
                    </a:p>
                    <a:p>
                      <a:pPr algn="l" rtl="0" fontAlgn="base"/>
                      <a:r>
                        <a:rPr lang="en-GB" sz="1000" b="0" i="0" dirty="0" err="1">
                          <a:effectLst/>
                          <a:latin typeface="Monaco" pitchFamily="2" charset="77"/>
                        </a:rPr>
                        <a:t>dfGrp</a:t>
                      </a:r>
                      <a:r>
                        <a:rPr lang="en-GB" sz="1000" b="0" i="0" dirty="0">
                          <a:effectLst/>
                          <a:latin typeface="Monaco" pitchFamily="2" charset="77"/>
                        </a:rPr>
                        <a:t> = null;</a:t>
                      </a:r>
                    </a:p>
                    <a:p>
                      <a:pPr algn="l" rtl="0" fontAlgn="base"/>
                      <a:r>
                        <a:rPr lang="en-GB" sz="1000" b="0" i="0" dirty="0">
                          <a:effectLst/>
                          <a:latin typeface="Monaco" pitchFamily="2" charset="77"/>
                        </a:rPr>
                        <a:t>//after deleting drama fest group</a:t>
                      </a:r>
                    </a:p>
                    <a:p>
                      <a:pPr algn="l" rtl="0" fontAlgn="base"/>
                      <a:r>
                        <a:rPr lang="en-GB" sz="1000" b="0" i="0" dirty="0">
                          <a:effectLst/>
                          <a:latin typeface="Monaco" pitchFamily="2" charset="77"/>
                        </a:rPr>
                        <a:t>//person list will not destroy</a:t>
                      </a:r>
                    </a:p>
                    <a:p>
                      <a:pPr algn="l" rtl="0" fontAlgn="base"/>
                      <a:r>
                        <a:rPr lang="en-GB" sz="1000" b="0" i="0" dirty="0" err="1">
                          <a:effectLst/>
                          <a:latin typeface="Monaco" pitchFamily="2" charset="77"/>
                        </a:rPr>
                        <a:t>System.out.println</a:t>
                      </a:r>
                      <a:r>
                        <a:rPr lang="en-GB" sz="1000" b="0" i="0" dirty="0">
                          <a:effectLst/>
                          <a:latin typeface="Monaco" pitchFamily="2" charset="77"/>
                        </a:rPr>
                        <a:t>("List of persons after deleting Drama Fest group:");</a:t>
                      </a:r>
                    </a:p>
                    <a:p>
                      <a:pPr algn="l" rtl="0" fontAlgn="base"/>
                      <a:r>
                        <a:rPr lang="en-GB" sz="1000" b="0" i="0" dirty="0">
                          <a:effectLst/>
                          <a:latin typeface="Monaco" pitchFamily="2" charset="77"/>
                        </a:rPr>
                        <a:t>for(Person p : p2) {</a:t>
                      </a:r>
                    </a:p>
                    <a:p>
                      <a:pPr algn="l" rtl="0" fontAlgn="base"/>
                      <a:r>
                        <a:rPr lang="en-GB" sz="1000" b="0" i="0" dirty="0" err="1">
                          <a:effectLst/>
                          <a:latin typeface="Monaco" pitchFamily="2" charset="77"/>
                        </a:rPr>
                        <a:t>System.out.println</a:t>
                      </a:r>
                      <a:r>
                        <a:rPr lang="en-GB" sz="1000" b="0" i="0" dirty="0">
                          <a:effectLst/>
                          <a:latin typeface="Monaco" pitchFamily="2" charset="77"/>
                        </a:rPr>
                        <a:t>("Person name: " + </a:t>
                      </a:r>
                      <a:r>
                        <a:rPr lang="en-GB" sz="1000" b="0" i="0" dirty="0" err="1">
                          <a:effectLst/>
                          <a:latin typeface="Monaco" pitchFamily="2" charset="77"/>
                        </a:rPr>
                        <a:t>p.getName</a:t>
                      </a:r>
                      <a:r>
                        <a:rPr lang="en-GB" sz="1000" b="0" i="0" dirty="0">
                          <a:effectLst/>
                          <a:latin typeface="Monaco" pitchFamily="2" charset="77"/>
                        </a:rPr>
                        <a:t>() + ", Age: " + </a:t>
                      </a:r>
                      <a:r>
                        <a:rPr lang="en-GB" sz="1000" b="0" i="0" dirty="0" err="1">
                          <a:effectLst/>
                          <a:latin typeface="Monaco" pitchFamily="2" charset="77"/>
                        </a:rPr>
                        <a:t>p.getAge</a:t>
                      </a:r>
                      <a:r>
                        <a:rPr lang="en-GB" sz="1000" b="0" i="0" dirty="0">
                          <a:effectLst/>
                          <a:latin typeface="Monaco" pitchFamily="2" charset="77"/>
                        </a:rPr>
                        <a:t>());</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a:t>
                      </a:r>
                    </a:p>
                    <a:p>
                      <a:pPr algn="l" rtl="0" fontAlgn="base"/>
                      <a:r>
                        <a:rPr lang="en-GB" sz="1000"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3205153675"/>
                  </a:ext>
                </a:extLst>
              </a:tr>
            </a:tbl>
          </a:graphicData>
        </a:graphic>
      </p:graphicFrame>
    </p:spTree>
    <p:extLst>
      <p:ext uri="{BB962C8B-B14F-4D97-AF65-F5344CB8AC3E}">
        <p14:creationId xmlns:p14="http://schemas.microsoft.com/office/powerpoint/2010/main" val="6545825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5EC503C-AB42-3ABA-E8B7-FE5E369B75F6}"/>
              </a:ext>
            </a:extLst>
          </p:cNvPr>
          <p:cNvSpPr>
            <a:spLocks noChangeArrowheads="1"/>
          </p:cNvSpPr>
          <p:nvPr/>
        </p:nvSpPr>
        <p:spPr bwMode="auto">
          <a:xfrm>
            <a:off x="996744" y="2036364"/>
            <a:ext cx="7707869" cy="215443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0" u="none" strike="noStrike" cap="none" normalizeH="0" baseline="0" dirty="0">
                <a:ln>
                  <a:noFill/>
                </a:ln>
                <a:solidFill>
                  <a:srgbClr val="444444"/>
                </a:solidFill>
                <a:effectLst/>
                <a:latin typeface="Inter"/>
              </a:rPr>
              <a:t>Considering the following code example:</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1" u="none" strike="noStrike" cap="none" normalizeH="0" baseline="0" dirty="0">
                <a:ln>
                  <a:noFill/>
                </a:ln>
                <a:solidFill>
                  <a:srgbClr val="444444"/>
                </a:solidFill>
                <a:effectLst/>
                <a:latin typeface="Inter"/>
              </a:rPr>
              <a:t>Output:</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List of persons in Drama Fest group:</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Person name: Sam, Age:18, Group: Drama Fest</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Person name: Khushi, Age:20, Group: Drama Fest</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List of persons after deleting Drama Fest group:</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Person name: Sam, Age: 18</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Person name: Khushi, Age: 20</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NG" altLang="en-NG" sz="1800" b="0" i="0" u="none" strike="noStrike" cap="none" normalizeH="0" baseline="0" dirty="0">
                <a:ln>
                  <a:noFill/>
                </a:ln>
                <a:solidFill>
                  <a:schemeClr val="tx1"/>
                </a:solidFill>
                <a:effectLst/>
                <a:latin typeface="Arial" panose="020B0604020202020204" pitchFamily="34" charset="0"/>
              </a:rPr>
            </a:b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8354428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D3B27C-AC52-A8AB-81E5-7C4269EAF62D}"/>
              </a:ext>
            </a:extLst>
          </p:cNvPr>
          <p:cNvSpPr txBox="1"/>
          <p:nvPr/>
        </p:nvSpPr>
        <p:spPr>
          <a:xfrm>
            <a:off x="3048990" y="2139308"/>
            <a:ext cx="6097978" cy="523220"/>
          </a:xfrm>
          <a:prstGeom prst="rect">
            <a:avLst/>
          </a:prstGeom>
          <a:noFill/>
        </p:spPr>
        <p:txBody>
          <a:bodyPr wrap="square">
            <a:spAutoFit/>
          </a:bodyPr>
          <a:lstStyle/>
          <a:p>
            <a:pPr algn="l" fontAlgn="base">
              <a:buFont typeface="Arial" panose="020B0604020202020204" pitchFamily="34" charset="0"/>
              <a:buChar char="•"/>
            </a:pPr>
            <a:r>
              <a:rPr lang="en-GB" sz="2800" b="0" i="0" u="none" strike="noStrike" dirty="0">
                <a:solidFill>
                  <a:srgbClr val="444444"/>
                </a:solidFill>
                <a:effectLst/>
                <a:latin typeface="Inter"/>
              </a:rPr>
              <a:t>Composition in Java</a:t>
            </a:r>
            <a:endParaRPr lang="en-GB" sz="2800" b="0" i="0" dirty="0">
              <a:solidFill>
                <a:srgbClr val="444444"/>
              </a:solidFill>
              <a:effectLst/>
              <a:latin typeface="Inter"/>
            </a:endParaRPr>
          </a:p>
        </p:txBody>
      </p:sp>
    </p:spTree>
    <p:extLst>
      <p:ext uri="{BB962C8B-B14F-4D97-AF65-F5344CB8AC3E}">
        <p14:creationId xmlns:p14="http://schemas.microsoft.com/office/powerpoint/2010/main" val="40324589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2A902A-6489-2093-A9C4-092EDE2FE9AB}"/>
              </a:ext>
            </a:extLst>
          </p:cNvPr>
          <p:cNvSpPr txBox="1"/>
          <p:nvPr/>
        </p:nvSpPr>
        <p:spPr>
          <a:xfrm>
            <a:off x="225632" y="664972"/>
            <a:ext cx="6103916" cy="3693319"/>
          </a:xfrm>
          <a:prstGeom prst="rect">
            <a:avLst/>
          </a:prstGeom>
          <a:noFill/>
        </p:spPr>
        <p:txBody>
          <a:bodyPr wrap="square">
            <a:spAutoFit/>
          </a:bodyPr>
          <a:lstStyle/>
          <a:p>
            <a:pPr algn="l" fontAlgn="base"/>
            <a:r>
              <a:rPr lang="en-GB" b="0" i="0" dirty="0">
                <a:solidFill>
                  <a:srgbClr val="444444"/>
                </a:solidFill>
                <a:effectLst/>
                <a:latin typeface="Inter"/>
              </a:rPr>
              <a:t>Java Composition</a:t>
            </a:r>
            <a:r>
              <a:rPr lang="en-GB" b="1" i="0" dirty="0">
                <a:solidFill>
                  <a:srgbClr val="444444"/>
                </a:solidFill>
                <a:effectLst/>
                <a:latin typeface="Inter"/>
              </a:rPr>
              <a:t> </a:t>
            </a:r>
            <a:r>
              <a:rPr lang="en-GB" b="0" i="0" dirty="0">
                <a:solidFill>
                  <a:srgbClr val="444444"/>
                </a:solidFill>
                <a:effectLst/>
                <a:latin typeface="Inter"/>
              </a:rPr>
              <a:t>is an association that represents a part of a whole relationship where a part cannot exist without a whole. Let’s take an example of the relationship between School and Room. The school object consists of several rooms. Whenever the school object destroys automatically, all the room objects will be destroyed, i.e., without the existing school object, there is no chance of an existing dependent object. So these are strongly associated, and this relationship is called composition. If a whole is deleted, then all parts are deleted. So composition represents the part-of relationship. </a:t>
            </a:r>
          </a:p>
          <a:p>
            <a:pPr algn="l" fontAlgn="base"/>
            <a:r>
              <a:rPr lang="en-GB" b="0" i="0" dirty="0">
                <a:solidFill>
                  <a:srgbClr val="444444"/>
                </a:solidFill>
                <a:effectLst/>
                <a:latin typeface="Inter"/>
              </a:rPr>
              <a:t>Whenever there is a composition between two entities, the created object cannot exist without the other object. Thus, in composition, both entities are dependent on each other.</a:t>
            </a:r>
          </a:p>
        </p:txBody>
      </p:sp>
    </p:spTree>
    <p:extLst>
      <p:ext uri="{BB962C8B-B14F-4D97-AF65-F5344CB8AC3E}">
        <p14:creationId xmlns:p14="http://schemas.microsoft.com/office/powerpoint/2010/main" val="154054022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935F6A16-ACF6-5C52-3ADA-6AE9212E071B}"/>
              </a:ext>
            </a:extLst>
          </p:cNvPr>
          <p:cNvGraphicFramePr>
            <a:graphicFrameLocks noGrp="1"/>
          </p:cNvGraphicFramePr>
          <p:nvPr>
            <p:extLst>
              <p:ext uri="{D42A27DB-BD31-4B8C-83A1-F6EECF244321}">
                <p14:modId xmlns:p14="http://schemas.microsoft.com/office/powerpoint/2010/main" val="1122712603"/>
              </p:ext>
            </p:extLst>
          </p:nvPr>
        </p:nvGraphicFramePr>
        <p:xfrm>
          <a:off x="2623813" y="438666"/>
          <a:ext cx="2091841" cy="3881437"/>
        </p:xfrm>
        <a:graphic>
          <a:graphicData uri="http://schemas.openxmlformats.org/drawingml/2006/table">
            <a:tbl>
              <a:tblPr/>
              <a:tblGrid>
                <a:gridCol w="117891">
                  <a:extLst>
                    <a:ext uri="{9D8B030D-6E8A-4147-A177-3AD203B41FA5}">
                      <a16:colId xmlns:a16="http://schemas.microsoft.com/office/drawing/2014/main" val="3245111635"/>
                    </a:ext>
                  </a:extLst>
                </a:gridCol>
                <a:gridCol w="1973950">
                  <a:extLst>
                    <a:ext uri="{9D8B030D-6E8A-4147-A177-3AD203B41FA5}">
                      <a16:colId xmlns:a16="http://schemas.microsoft.com/office/drawing/2014/main" val="3012962796"/>
                    </a:ext>
                  </a:extLst>
                </a:gridCol>
              </a:tblGrid>
              <a:tr h="3881437">
                <a:tc>
                  <a:txBody>
                    <a:bodyPr/>
                    <a:lstStyle/>
                    <a:p>
                      <a:pPr algn="r" rtl="0" fontAlgn="base"/>
                      <a:r>
                        <a:rPr lang="en-NG" sz="400" b="0" i="0">
                          <a:solidFill>
                            <a:srgbClr val="AFAFAF"/>
                          </a:solidFill>
                          <a:effectLst/>
                          <a:latin typeface="Monaco" pitchFamily="2" charset="77"/>
                        </a:rPr>
                        <a:t>1</a:t>
                      </a:r>
                    </a:p>
                    <a:p>
                      <a:pPr algn="r" rtl="0" fontAlgn="base"/>
                      <a:r>
                        <a:rPr lang="en-NG" sz="400" b="0" i="0">
                          <a:solidFill>
                            <a:srgbClr val="AFAFAF"/>
                          </a:solidFill>
                          <a:effectLst/>
                          <a:latin typeface="Monaco" pitchFamily="2" charset="77"/>
                        </a:rPr>
                        <a:t>2</a:t>
                      </a:r>
                    </a:p>
                    <a:p>
                      <a:pPr algn="r" rtl="0" fontAlgn="base"/>
                      <a:r>
                        <a:rPr lang="en-NG" sz="400" b="0" i="0">
                          <a:solidFill>
                            <a:srgbClr val="AFAFAF"/>
                          </a:solidFill>
                          <a:effectLst/>
                          <a:latin typeface="Monaco" pitchFamily="2" charset="77"/>
                        </a:rPr>
                        <a:t>3</a:t>
                      </a:r>
                    </a:p>
                    <a:p>
                      <a:pPr algn="r" rtl="0" fontAlgn="base"/>
                      <a:r>
                        <a:rPr lang="en-NG" sz="400" b="0" i="0">
                          <a:solidFill>
                            <a:srgbClr val="AFAFAF"/>
                          </a:solidFill>
                          <a:effectLst/>
                          <a:latin typeface="Monaco" pitchFamily="2" charset="77"/>
                        </a:rPr>
                        <a:t>4</a:t>
                      </a:r>
                    </a:p>
                    <a:p>
                      <a:pPr algn="r" rtl="0" fontAlgn="base"/>
                      <a:r>
                        <a:rPr lang="en-NG" sz="400" b="0" i="0">
                          <a:solidFill>
                            <a:srgbClr val="AFAFAF"/>
                          </a:solidFill>
                          <a:effectLst/>
                          <a:latin typeface="Monaco" pitchFamily="2" charset="77"/>
                        </a:rPr>
                        <a:t>5</a:t>
                      </a:r>
                    </a:p>
                    <a:p>
                      <a:pPr algn="r" rtl="0" fontAlgn="base"/>
                      <a:r>
                        <a:rPr lang="en-NG" sz="400" b="0" i="0">
                          <a:solidFill>
                            <a:srgbClr val="AFAFAF"/>
                          </a:solidFill>
                          <a:effectLst/>
                          <a:latin typeface="Monaco" pitchFamily="2" charset="77"/>
                        </a:rPr>
                        <a:t>6</a:t>
                      </a:r>
                    </a:p>
                    <a:p>
                      <a:pPr algn="r" rtl="0" fontAlgn="base"/>
                      <a:r>
                        <a:rPr lang="en-NG" sz="400" b="0" i="0">
                          <a:solidFill>
                            <a:srgbClr val="AFAFAF"/>
                          </a:solidFill>
                          <a:effectLst/>
                          <a:latin typeface="Monaco" pitchFamily="2" charset="77"/>
                        </a:rPr>
                        <a:t>7</a:t>
                      </a:r>
                    </a:p>
                    <a:p>
                      <a:pPr algn="r" rtl="0" fontAlgn="base"/>
                      <a:r>
                        <a:rPr lang="en-NG" sz="400" b="0" i="0">
                          <a:solidFill>
                            <a:srgbClr val="AFAFAF"/>
                          </a:solidFill>
                          <a:effectLst/>
                          <a:latin typeface="Monaco" pitchFamily="2" charset="77"/>
                        </a:rPr>
                        <a:t>8</a:t>
                      </a:r>
                    </a:p>
                    <a:p>
                      <a:pPr algn="r" rtl="0" fontAlgn="base"/>
                      <a:r>
                        <a:rPr lang="en-NG" sz="400" b="0" i="0">
                          <a:solidFill>
                            <a:srgbClr val="AFAFAF"/>
                          </a:solidFill>
                          <a:effectLst/>
                          <a:latin typeface="Monaco" pitchFamily="2" charset="77"/>
                        </a:rPr>
                        <a:t>9</a:t>
                      </a:r>
                    </a:p>
                    <a:p>
                      <a:pPr algn="r" rtl="0" fontAlgn="base"/>
                      <a:r>
                        <a:rPr lang="en-NG" sz="400" b="0" i="0">
                          <a:solidFill>
                            <a:srgbClr val="AFAFAF"/>
                          </a:solidFill>
                          <a:effectLst/>
                          <a:latin typeface="Monaco" pitchFamily="2" charset="77"/>
                        </a:rPr>
                        <a:t>10</a:t>
                      </a:r>
                    </a:p>
                    <a:p>
                      <a:pPr algn="r" rtl="0" fontAlgn="base"/>
                      <a:r>
                        <a:rPr lang="en-NG" sz="400" b="0" i="0">
                          <a:solidFill>
                            <a:srgbClr val="AFAFAF"/>
                          </a:solidFill>
                          <a:effectLst/>
                          <a:latin typeface="Monaco" pitchFamily="2" charset="77"/>
                        </a:rPr>
                        <a:t>11</a:t>
                      </a:r>
                    </a:p>
                    <a:p>
                      <a:pPr algn="r" rtl="0" fontAlgn="base"/>
                      <a:r>
                        <a:rPr lang="en-NG" sz="400" b="0" i="0">
                          <a:solidFill>
                            <a:srgbClr val="AFAFAF"/>
                          </a:solidFill>
                          <a:effectLst/>
                          <a:latin typeface="Monaco" pitchFamily="2" charset="77"/>
                        </a:rPr>
                        <a:t>12</a:t>
                      </a:r>
                    </a:p>
                    <a:p>
                      <a:pPr algn="r" rtl="0" fontAlgn="base"/>
                      <a:r>
                        <a:rPr lang="en-NG" sz="400" b="0" i="0">
                          <a:solidFill>
                            <a:srgbClr val="AFAFAF"/>
                          </a:solidFill>
                          <a:effectLst/>
                          <a:latin typeface="Monaco" pitchFamily="2" charset="77"/>
                        </a:rPr>
                        <a:t>13</a:t>
                      </a:r>
                    </a:p>
                    <a:p>
                      <a:pPr algn="r" rtl="0" fontAlgn="base"/>
                      <a:r>
                        <a:rPr lang="en-NG" sz="400" b="0" i="0">
                          <a:solidFill>
                            <a:srgbClr val="AFAFAF"/>
                          </a:solidFill>
                          <a:effectLst/>
                          <a:latin typeface="Monaco" pitchFamily="2" charset="77"/>
                        </a:rPr>
                        <a:t>14</a:t>
                      </a:r>
                    </a:p>
                    <a:p>
                      <a:pPr algn="r" rtl="0" fontAlgn="base"/>
                      <a:r>
                        <a:rPr lang="en-NG" sz="400" b="0" i="0">
                          <a:solidFill>
                            <a:srgbClr val="AFAFAF"/>
                          </a:solidFill>
                          <a:effectLst/>
                          <a:latin typeface="Monaco" pitchFamily="2" charset="77"/>
                        </a:rPr>
                        <a:t>15</a:t>
                      </a:r>
                    </a:p>
                    <a:p>
                      <a:pPr algn="r" rtl="0" fontAlgn="base"/>
                      <a:r>
                        <a:rPr lang="en-NG" sz="400" b="0" i="0">
                          <a:solidFill>
                            <a:srgbClr val="AFAFAF"/>
                          </a:solidFill>
                          <a:effectLst/>
                          <a:latin typeface="Monaco" pitchFamily="2" charset="77"/>
                        </a:rPr>
                        <a:t>16</a:t>
                      </a:r>
                    </a:p>
                    <a:p>
                      <a:pPr algn="r" rtl="0" fontAlgn="base"/>
                      <a:r>
                        <a:rPr lang="en-NG" sz="400" b="0" i="0">
                          <a:solidFill>
                            <a:srgbClr val="AFAFAF"/>
                          </a:solidFill>
                          <a:effectLst/>
                          <a:latin typeface="Monaco" pitchFamily="2" charset="77"/>
                        </a:rPr>
                        <a:t>17</a:t>
                      </a:r>
                    </a:p>
                    <a:p>
                      <a:pPr algn="r" rtl="0" fontAlgn="base"/>
                      <a:r>
                        <a:rPr lang="en-NG" sz="400" b="0" i="0">
                          <a:solidFill>
                            <a:srgbClr val="AFAFAF"/>
                          </a:solidFill>
                          <a:effectLst/>
                          <a:latin typeface="Monaco" pitchFamily="2" charset="77"/>
                        </a:rPr>
                        <a:t>18</a:t>
                      </a:r>
                    </a:p>
                    <a:p>
                      <a:pPr algn="r" rtl="0" fontAlgn="base"/>
                      <a:r>
                        <a:rPr lang="en-NG" sz="400" b="0" i="0">
                          <a:solidFill>
                            <a:srgbClr val="AFAFAF"/>
                          </a:solidFill>
                          <a:effectLst/>
                          <a:latin typeface="Monaco" pitchFamily="2" charset="77"/>
                        </a:rPr>
                        <a:t>19</a:t>
                      </a:r>
                    </a:p>
                    <a:p>
                      <a:pPr algn="r" rtl="0" fontAlgn="base"/>
                      <a:r>
                        <a:rPr lang="en-NG" sz="400" b="0" i="0">
                          <a:solidFill>
                            <a:srgbClr val="AFAFAF"/>
                          </a:solidFill>
                          <a:effectLst/>
                          <a:latin typeface="Monaco" pitchFamily="2" charset="77"/>
                        </a:rPr>
                        <a:t>20</a:t>
                      </a:r>
                    </a:p>
                    <a:p>
                      <a:pPr algn="r" rtl="0" fontAlgn="base"/>
                      <a:r>
                        <a:rPr lang="en-NG" sz="400" b="0" i="0">
                          <a:solidFill>
                            <a:srgbClr val="AFAFAF"/>
                          </a:solidFill>
                          <a:effectLst/>
                          <a:latin typeface="Monaco" pitchFamily="2" charset="77"/>
                        </a:rPr>
                        <a:t>21</a:t>
                      </a:r>
                    </a:p>
                    <a:p>
                      <a:pPr algn="r" rtl="0" fontAlgn="base"/>
                      <a:r>
                        <a:rPr lang="en-NG" sz="400" b="0" i="0">
                          <a:solidFill>
                            <a:srgbClr val="AFAFAF"/>
                          </a:solidFill>
                          <a:effectLst/>
                          <a:latin typeface="Monaco" pitchFamily="2" charset="77"/>
                        </a:rPr>
                        <a:t>22</a:t>
                      </a:r>
                    </a:p>
                    <a:p>
                      <a:pPr algn="r" rtl="0" fontAlgn="base"/>
                      <a:r>
                        <a:rPr lang="en-NG" sz="400" b="0" i="0">
                          <a:solidFill>
                            <a:srgbClr val="AFAFAF"/>
                          </a:solidFill>
                          <a:effectLst/>
                          <a:latin typeface="Monaco" pitchFamily="2" charset="77"/>
                        </a:rPr>
                        <a:t>23</a:t>
                      </a:r>
                    </a:p>
                    <a:p>
                      <a:pPr algn="r" rtl="0" fontAlgn="base"/>
                      <a:r>
                        <a:rPr lang="en-NG" sz="400" b="0" i="0">
                          <a:solidFill>
                            <a:srgbClr val="AFAFAF"/>
                          </a:solidFill>
                          <a:effectLst/>
                          <a:latin typeface="Monaco" pitchFamily="2" charset="77"/>
                        </a:rPr>
                        <a:t>24</a:t>
                      </a:r>
                    </a:p>
                    <a:p>
                      <a:pPr algn="r" rtl="0" fontAlgn="base"/>
                      <a:r>
                        <a:rPr lang="en-NG" sz="400" b="0" i="0">
                          <a:solidFill>
                            <a:srgbClr val="AFAFAF"/>
                          </a:solidFill>
                          <a:effectLst/>
                          <a:latin typeface="Monaco" pitchFamily="2" charset="77"/>
                        </a:rPr>
                        <a:t>25</a:t>
                      </a:r>
                    </a:p>
                    <a:p>
                      <a:pPr algn="r" rtl="0" fontAlgn="base"/>
                      <a:r>
                        <a:rPr lang="en-NG" sz="400" b="0" i="0">
                          <a:solidFill>
                            <a:srgbClr val="AFAFAF"/>
                          </a:solidFill>
                          <a:effectLst/>
                          <a:latin typeface="Monaco" pitchFamily="2" charset="77"/>
                        </a:rPr>
                        <a:t>26</a:t>
                      </a:r>
                    </a:p>
                    <a:p>
                      <a:pPr algn="r" rtl="0" fontAlgn="base"/>
                      <a:r>
                        <a:rPr lang="en-NG" sz="400" b="0" i="0">
                          <a:solidFill>
                            <a:srgbClr val="AFAFAF"/>
                          </a:solidFill>
                          <a:effectLst/>
                          <a:latin typeface="Monaco" pitchFamily="2" charset="77"/>
                        </a:rPr>
                        <a:t>27</a:t>
                      </a:r>
                    </a:p>
                    <a:p>
                      <a:pPr algn="r" rtl="0" fontAlgn="base"/>
                      <a:r>
                        <a:rPr lang="en-NG" sz="400" b="0" i="0">
                          <a:solidFill>
                            <a:srgbClr val="AFAFAF"/>
                          </a:solidFill>
                          <a:effectLst/>
                          <a:latin typeface="Monaco" pitchFamily="2" charset="77"/>
                        </a:rPr>
                        <a:t>28</a:t>
                      </a:r>
                    </a:p>
                    <a:p>
                      <a:pPr algn="r" rtl="0" fontAlgn="base"/>
                      <a:r>
                        <a:rPr lang="en-NG" sz="400" b="0" i="0">
                          <a:solidFill>
                            <a:srgbClr val="AFAFAF"/>
                          </a:solidFill>
                          <a:effectLst/>
                          <a:latin typeface="Monaco" pitchFamily="2" charset="77"/>
                        </a:rPr>
                        <a:t>29</a:t>
                      </a:r>
                    </a:p>
                    <a:p>
                      <a:pPr algn="r" rtl="0" fontAlgn="base"/>
                      <a:r>
                        <a:rPr lang="en-NG" sz="400" b="0" i="0">
                          <a:solidFill>
                            <a:srgbClr val="AFAFAF"/>
                          </a:solidFill>
                          <a:effectLst/>
                          <a:latin typeface="Monaco" pitchFamily="2" charset="77"/>
                        </a:rPr>
                        <a:t>30</a:t>
                      </a:r>
                    </a:p>
                    <a:p>
                      <a:pPr algn="r" rtl="0" fontAlgn="base"/>
                      <a:r>
                        <a:rPr lang="en-NG" sz="400" b="0" i="0">
                          <a:solidFill>
                            <a:srgbClr val="AFAFAF"/>
                          </a:solidFill>
                          <a:effectLst/>
                          <a:latin typeface="Monaco" pitchFamily="2" charset="77"/>
                        </a:rPr>
                        <a:t>31</a:t>
                      </a:r>
                    </a:p>
                    <a:p>
                      <a:pPr algn="r" rtl="0" fontAlgn="base"/>
                      <a:r>
                        <a:rPr lang="en-NG" sz="400" b="0" i="0">
                          <a:solidFill>
                            <a:srgbClr val="AFAFAF"/>
                          </a:solidFill>
                          <a:effectLst/>
                          <a:latin typeface="Monaco" pitchFamily="2" charset="77"/>
                        </a:rPr>
                        <a:t>32</a:t>
                      </a:r>
                    </a:p>
                    <a:p>
                      <a:pPr algn="r" rtl="0" fontAlgn="base"/>
                      <a:r>
                        <a:rPr lang="en-NG" sz="400" b="0" i="0">
                          <a:solidFill>
                            <a:srgbClr val="AFAFAF"/>
                          </a:solidFill>
                          <a:effectLst/>
                          <a:latin typeface="Monaco" pitchFamily="2" charset="77"/>
                        </a:rPr>
                        <a:t>33</a:t>
                      </a:r>
                    </a:p>
                    <a:p>
                      <a:pPr algn="r" rtl="0" fontAlgn="base"/>
                      <a:r>
                        <a:rPr lang="en-NG" sz="400" b="0" i="0">
                          <a:solidFill>
                            <a:srgbClr val="AFAFAF"/>
                          </a:solidFill>
                          <a:effectLst/>
                          <a:latin typeface="Monaco" pitchFamily="2" charset="77"/>
                        </a:rPr>
                        <a:t>34</a:t>
                      </a:r>
                    </a:p>
                    <a:p>
                      <a:pPr algn="r" rtl="0" fontAlgn="base"/>
                      <a:r>
                        <a:rPr lang="en-NG" sz="400" b="0" i="0">
                          <a:solidFill>
                            <a:srgbClr val="AFAFAF"/>
                          </a:solidFill>
                          <a:effectLst/>
                          <a:latin typeface="Monaco" pitchFamily="2" charset="77"/>
                        </a:rPr>
                        <a:t>35</a:t>
                      </a:r>
                    </a:p>
                    <a:p>
                      <a:pPr algn="r" rtl="0" fontAlgn="base"/>
                      <a:r>
                        <a:rPr lang="en-NG" sz="400" b="0" i="0">
                          <a:solidFill>
                            <a:srgbClr val="AFAFAF"/>
                          </a:solidFill>
                          <a:effectLst/>
                          <a:latin typeface="Monaco" pitchFamily="2" charset="77"/>
                        </a:rPr>
                        <a:t>36</a:t>
                      </a:r>
                    </a:p>
                    <a:p>
                      <a:pPr algn="r" rtl="0" fontAlgn="base"/>
                      <a:r>
                        <a:rPr lang="en-NG" sz="400" b="0" i="0">
                          <a:solidFill>
                            <a:srgbClr val="AFAFAF"/>
                          </a:solidFill>
                          <a:effectLst/>
                          <a:latin typeface="Monaco" pitchFamily="2" charset="77"/>
                        </a:rPr>
                        <a:t>37</a:t>
                      </a:r>
                    </a:p>
                    <a:p>
                      <a:pPr algn="r" rtl="0" fontAlgn="base"/>
                      <a:r>
                        <a:rPr lang="en-NG" sz="400" b="0" i="0">
                          <a:solidFill>
                            <a:srgbClr val="AFAFAF"/>
                          </a:solidFill>
                          <a:effectLst/>
                          <a:latin typeface="Monaco" pitchFamily="2" charset="77"/>
                        </a:rPr>
                        <a:t>38</a:t>
                      </a:r>
                    </a:p>
                    <a:p>
                      <a:pPr algn="r" rtl="0" fontAlgn="base"/>
                      <a:r>
                        <a:rPr lang="en-NG" sz="400" b="0" i="0">
                          <a:solidFill>
                            <a:srgbClr val="AFAFAF"/>
                          </a:solidFill>
                          <a:effectLst/>
                          <a:latin typeface="Monaco" pitchFamily="2" charset="77"/>
                        </a:rPr>
                        <a:t>39</a:t>
                      </a:r>
                    </a:p>
                    <a:p>
                      <a:pPr algn="r" rtl="0" fontAlgn="base"/>
                      <a:r>
                        <a:rPr lang="en-NG" sz="400" b="0" i="0">
                          <a:solidFill>
                            <a:srgbClr val="AFAFAF"/>
                          </a:solidFill>
                          <a:effectLst/>
                          <a:latin typeface="Monaco" pitchFamily="2" charset="77"/>
                        </a:rPr>
                        <a:t>40</a:t>
                      </a:r>
                    </a:p>
                    <a:p>
                      <a:pPr algn="r" rtl="0" fontAlgn="base"/>
                      <a:r>
                        <a:rPr lang="en-NG" sz="400" b="0" i="0">
                          <a:solidFill>
                            <a:srgbClr val="AFAFAF"/>
                          </a:solidFill>
                          <a:effectLst/>
                          <a:latin typeface="Monaco" pitchFamily="2" charset="77"/>
                        </a:rPr>
                        <a:t>41</a:t>
                      </a:r>
                    </a:p>
                    <a:p>
                      <a:pPr algn="r" rtl="0" fontAlgn="base"/>
                      <a:r>
                        <a:rPr lang="en-NG" sz="400" b="0" i="0">
                          <a:solidFill>
                            <a:srgbClr val="AFAFAF"/>
                          </a:solidFill>
                          <a:effectLst/>
                          <a:latin typeface="Monaco" pitchFamily="2" charset="77"/>
                        </a:rPr>
                        <a:t>42</a:t>
                      </a:r>
                    </a:p>
                    <a:p>
                      <a:pPr algn="r" rtl="0" fontAlgn="base"/>
                      <a:r>
                        <a:rPr lang="en-NG" sz="400" b="0" i="0">
                          <a:solidFill>
                            <a:srgbClr val="AFAFAF"/>
                          </a:solidFill>
                          <a:effectLst/>
                          <a:latin typeface="Monaco" pitchFamily="2" charset="77"/>
                        </a:rPr>
                        <a:t>43</a:t>
                      </a:r>
                    </a:p>
                    <a:p>
                      <a:pPr algn="r" rtl="0" fontAlgn="base"/>
                      <a:r>
                        <a:rPr lang="en-NG" sz="400" b="0" i="0">
                          <a:solidFill>
                            <a:srgbClr val="AFAFAF"/>
                          </a:solidFill>
                          <a:effectLst/>
                          <a:latin typeface="Monaco" pitchFamily="2" charset="77"/>
                        </a:rPr>
                        <a:t>44</a:t>
                      </a:r>
                    </a:p>
                    <a:p>
                      <a:pPr algn="r" rtl="0" fontAlgn="base"/>
                      <a:r>
                        <a:rPr lang="en-NG" sz="400" b="0" i="0">
                          <a:solidFill>
                            <a:srgbClr val="AFAFAF"/>
                          </a:solidFill>
                          <a:effectLst/>
                          <a:latin typeface="Monaco" pitchFamily="2" charset="77"/>
                        </a:rPr>
                        <a:t>45</a:t>
                      </a:r>
                    </a:p>
                    <a:p>
                      <a:pPr algn="r" rtl="0" fontAlgn="base"/>
                      <a:r>
                        <a:rPr lang="en-NG" sz="400" b="0" i="0">
                          <a:solidFill>
                            <a:srgbClr val="AFAFAF"/>
                          </a:solidFill>
                          <a:effectLst/>
                          <a:latin typeface="Monaco" pitchFamily="2" charset="77"/>
                        </a:rPr>
                        <a:t>46</a:t>
                      </a:r>
                    </a:p>
                    <a:p>
                      <a:pPr algn="r" rtl="0" fontAlgn="base"/>
                      <a:r>
                        <a:rPr lang="en-NG" sz="400" b="0" i="0">
                          <a:solidFill>
                            <a:srgbClr val="AFAFAF"/>
                          </a:solidFill>
                          <a:effectLst/>
                          <a:latin typeface="Monaco" pitchFamily="2" charset="77"/>
                        </a:rPr>
                        <a:t>47</a:t>
                      </a:r>
                    </a:p>
                    <a:p>
                      <a:pPr algn="r" rtl="0" fontAlgn="base"/>
                      <a:r>
                        <a:rPr lang="en-NG" sz="400" b="0" i="0">
                          <a:solidFill>
                            <a:srgbClr val="AFAFAF"/>
                          </a:solidFill>
                          <a:effectLst/>
                          <a:latin typeface="Monaco" pitchFamily="2" charset="77"/>
                        </a:rPr>
                        <a:t>48</a:t>
                      </a:r>
                    </a:p>
                    <a:p>
                      <a:pPr algn="r" rtl="0" fontAlgn="base"/>
                      <a:r>
                        <a:rPr lang="en-NG" sz="400" b="0" i="0">
                          <a:solidFill>
                            <a:srgbClr val="AFAFAF"/>
                          </a:solidFill>
                          <a:effectLst/>
                          <a:latin typeface="Monaco" pitchFamily="2" charset="77"/>
                        </a:rPr>
                        <a:t>49</a:t>
                      </a:r>
                    </a:p>
                    <a:p>
                      <a:pPr algn="r" rtl="0" fontAlgn="base"/>
                      <a:r>
                        <a:rPr lang="en-NG" sz="400" b="0" i="0">
                          <a:solidFill>
                            <a:srgbClr val="AFAFAF"/>
                          </a:solidFill>
                          <a:effectLst/>
                          <a:latin typeface="Monaco" pitchFamily="2" charset="77"/>
                        </a:rPr>
                        <a:t>50</a:t>
                      </a:r>
                    </a:p>
                    <a:p>
                      <a:pPr algn="r" rtl="0" fontAlgn="base"/>
                      <a:r>
                        <a:rPr lang="en-NG" sz="400" b="0" i="0">
                          <a:solidFill>
                            <a:srgbClr val="AFAFAF"/>
                          </a:solidFill>
                          <a:effectLst/>
                          <a:latin typeface="Monaco" pitchFamily="2" charset="77"/>
                        </a:rPr>
                        <a:t>51</a:t>
                      </a:r>
                    </a:p>
                    <a:p>
                      <a:pPr algn="r" rtl="0" fontAlgn="base"/>
                      <a:r>
                        <a:rPr lang="en-NG" sz="400" b="0" i="0">
                          <a:solidFill>
                            <a:srgbClr val="AFAFAF"/>
                          </a:solidFill>
                          <a:effectLst/>
                          <a:latin typeface="Monaco" pitchFamily="2" charset="77"/>
                        </a:rPr>
                        <a:t>52</a:t>
                      </a:r>
                    </a:p>
                    <a:p>
                      <a:pPr algn="r" rtl="0" fontAlgn="base"/>
                      <a:r>
                        <a:rPr lang="en-NG" sz="400" b="0" i="0">
                          <a:solidFill>
                            <a:srgbClr val="AFAFAF"/>
                          </a:solidFill>
                          <a:effectLst/>
                          <a:latin typeface="Monaco" pitchFamily="2" charset="77"/>
                        </a:rPr>
                        <a:t>53</a:t>
                      </a:r>
                    </a:p>
                    <a:p>
                      <a:pPr algn="r" rtl="0" fontAlgn="base"/>
                      <a:r>
                        <a:rPr lang="en-NG" sz="400" b="0" i="0">
                          <a:solidFill>
                            <a:srgbClr val="AFAFAF"/>
                          </a:solidFill>
                          <a:effectLst/>
                          <a:latin typeface="Monaco" pitchFamily="2" charset="77"/>
                        </a:rPr>
                        <a:t>54</a:t>
                      </a:r>
                    </a:p>
                  </a:txBody>
                  <a:tcPr marL="0" marR="0" marT="0" marB="0" anchor="ctr">
                    <a:lnL>
                      <a:noFill/>
                    </a:lnL>
                    <a:lnR>
                      <a:noFill/>
                    </a:lnR>
                    <a:lnT>
                      <a:noFill/>
                    </a:lnT>
                    <a:lnB>
                      <a:noFill/>
                    </a:lnB>
                  </a:tcPr>
                </a:tc>
                <a:tc>
                  <a:txBody>
                    <a:bodyPr/>
                    <a:lstStyle/>
                    <a:p>
                      <a:pPr algn="l" rtl="0" fontAlgn="base"/>
                      <a:r>
                        <a:rPr lang="en-GB" sz="400" b="0" i="0" dirty="0">
                          <a:effectLst/>
                          <a:latin typeface="Monaco" pitchFamily="2" charset="77"/>
                        </a:rPr>
                        <a:t>import </a:t>
                      </a:r>
                      <a:r>
                        <a:rPr lang="en-GB" sz="400" b="0" i="0" dirty="0" err="1">
                          <a:effectLst/>
                          <a:latin typeface="Monaco" pitchFamily="2" charset="77"/>
                        </a:rPr>
                        <a:t>java.util</a:t>
                      </a:r>
                      <a:r>
                        <a:rPr lang="en-GB" sz="400" b="0" i="0" dirty="0">
                          <a:effectLst/>
                          <a:latin typeface="Monaco" pitchFamily="2" charset="77"/>
                        </a:rPr>
                        <a:t>.*;   </a:t>
                      </a:r>
                    </a:p>
                    <a:p>
                      <a:pPr algn="l" rtl="0" fontAlgn="base"/>
                      <a:r>
                        <a:rPr lang="en-GB" sz="400" b="0" i="0" dirty="0">
                          <a:effectLst/>
                          <a:latin typeface="Monaco" pitchFamily="2" charset="77"/>
                        </a:rPr>
                        <a:t>// activity room class</a:t>
                      </a:r>
                    </a:p>
                    <a:p>
                      <a:pPr algn="l" rtl="0" fontAlgn="base"/>
                      <a:r>
                        <a:rPr lang="en-GB" sz="400" b="0" i="0" dirty="0">
                          <a:effectLst/>
                          <a:latin typeface="Monaco" pitchFamily="2" charset="77"/>
                        </a:rPr>
                        <a:t>class </a:t>
                      </a:r>
                      <a:r>
                        <a:rPr lang="en-GB" sz="400" b="0" i="0" dirty="0" err="1">
                          <a:effectLst/>
                          <a:latin typeface="Monaco" pitchFamily="2" charset="77"/>
                        </a:rPr>
                        <a:t>ActivityRoom</a:t>
                      </a:r>
                      <a:r>
                        <a:rPr lang="en-GB" sz="400" b="0" i="0" dirty="0">
                          <a:effectLst/>
                          <a:latin typeface="Monaco" pitchFamily="2" charset="77"/>
                        </a:rPr>
                        <a:t> {  </a:t>
                      </a:r>
                    </a:p>
                    <a:p>
                      <a:pPr algn="l" rtl="0" fontAlgn="base"/>
                      <a:r>
                        <a:rPr lang="en-GB" sz="400" b="0" i="0" dirty="0">
                          <a:effectLst/>
                          <a:latin typeface="Monaco" pitchFamily="2" charset="77"/>
                        </a:rPr>
                        <a:t>    public String subject;   </a:t>
                      </a:r>
                    </a:p>
                    <a:p>
                      <a:pPr algn="l" rtl="0" fontAlgn="base"/>
                      <a:r>
                        <a:rPr lang="en-GB" sz="400" b="0" i="0" dirty="0">
                          <a:effectLst/>
                          <a:latin typeface="Monaco" pitchFamily="2" charset="77"/>
                        </a:rPr>
                        <a:t>    public int id;   </a:t>
                      </a:r>
                    </a:p>
                    <a:p>
                      <a:pPr algn="l" rtl="0" fontAlgn="base"/>
                      <a:r>
                        <a:rPr lang="en-GB" sz="400" b="0" i="0" dirty="0">
                          <a:effectLst/>
                          <a:latin typeface="Monaco" pitchFamily="2" charset="77"/>
                        </a:rPr>
                        <a:t>     </a:t>
                      </a:r>
                    </a:p>
                    <a:p>
                      <a:pPr algn="l" rtl="0" fontAlgn="base"/>
                      <a:r>
                        <a:rPr lang="en-GB" sz="400" b="0" i="0" dirty="0">
                          <a:effectLst/>
                          <a:latin typeface="Monaco" pitchFamily="2" charset="77"/>
                        </a:rPr>
                        <a:t>    </a:t>
                      </a:r>
                      <a:r>
                        <a:rPr lang="en-GB" sz="400" b="0" i="0" dirty="0" err="1">
                          <a:effectLst/>
                          <a:latin typeface="Monaco" pitchFamily="2" charset="77"/>
                        </a:rPr>
                        <a:t>ActivityRoom</a:t>
                      </a:r>
                      <a:r>
                        <a:rPr lang="en-GB" sz="400" b="0" i="0" dirty="0">
                          <a:effectLst/>
                          <a:latin typeface="Monaco" pitchFamily="2" charset="77"/>
                        </a:rPr>
                        <a:t>(String subject, int id)   </a:t>
                      </a:r>
                    </a:p>
                    <a:p>
                      <a:pPr algn="l" rtl="0" fontAlgn="base"/>
                      <a:r>
                        <a:rPr lang="en-GB" sz="400" b="0" i="0" dirty="0">
                          <a:effectLst/>
                          <a:latin typeface="Monaco" pitchFamily="2" charset="77"/>
                        </a:rPr>
                        <a:t>    {   </a:t>
                      </a:r>
                    </a:p>
                    <a:p>
                      <a:pPr algn="l" rtl="0" fontAlgn="base"/>
                      <a:r>
                        <a:rPr lang="en-GB" sz="400" b="0" i="0" dirty="0">
                          <a:effectLst/>
                          <a:latin typeface="Monaco" pitchFamily="2" charset="77"/>
                        </a:rPr>
                        <a:t>        </a:t>
                      </a:r>
                      <a:r>
                        <a:rPr lang="en-GB" sz="400" b="0" i="0" dirty="0" err="1">
                          <a:effectLst/>
                          <a:latin typeface="Monaco" pitchFamily="2" charset="77"/>
                        </a:rPr>
                        <a:t>this.subject</a:t>
                      </a:r>
                      <a:r>
                        <a:rPr lang="en-GB" sz="400" b="0" i="0" dirty="0">
                          <a:effectLst/>
                          <a:latin typeface="Monaco" pitchFamily="2" charset="77"/>
                        </a:rPr>
                        <a:t> = subject;   </a:t>
                      </a:r>
                    </a:p>
                    <a:p>
                      <a:pPr algn="l" rtl="0" fontAlgn="base"/>
                      <a:r>
                        <a:rPr lang="en-GB" sz="400" b="0" i="0" dirty="0">
                          <a:effectLst/>
                          <a:latin typeface="Monaco" pitchFamily="2" charset="77"/>
                        </a:rPr>
                        <a:t>        </a:t>
                      </a:r>
                      <a:r>
                        <a:rPr lang="en-GB" sz="400" b="0" i="0" dirty="0" err="1">
                          <a:effectLst/>
                          <a:latin typeface="Monaco" pitchFamily="2" charset="77"/>
                        </a:rPr>
                        <a:t>this.id</a:t>
                      </a:r>
                      <a:r>
                        <a:rPr lang="en-GB" sz="400" b="0" i="0" dirty="0">
                          <a:effectLst/>
                          <a:latin typeface="Monaco" pitchFamily="2" charset="77"/>
                        </a:rPr>
                        <a:t> = id;   </a:t>
                      </a:r>
                    </a:p>
                    <a:p>
                      <a:pPr algn="l" rtl="0" fontAlgn="base"/>
                      <a:r>
                        <a:rPr lang="en-GB" sz="400" b="0" i="0" dirty="0">
                          <a:effectLst/>
                          <a:latin typeface="Monaco" pitchFamily="2" charset="77"/>
                        </a:rPr>
                        <a:t>    }   </a:t>
                      </a:r>
                    </a:p>
                    <a:p>
                      <a:pPr algn="l" rtl="0" fontAlgn="base"/>
                      <a:r>
                        <a:rPr lang="en-GB" sz="400" b="0" i="0" dirty="0">
                          <a:effectLst/>
                          <a:latin typeface="Monaco" pitchFamily="2" charset="77"/>
                        </a:rPr>
                        <a:t>     </a:t>
                      </a:r>
                    </a:p>
                    <a:p>
                      <a:pPr algn="l" rtl="0" fontAlgn="base"/>
                      <a:r>
                        <a:rPr lang="en-GB" sz="400" b="0" i="0" dirty="0">
                          <a:effectLst/>
                          <a:latin typeface="Monaco" pitchFamily="2" charset="77"/>
                        </a:rPr>
                        <a:t>}   </a:t>
                      </a:r>
                    </a:p>
                    <a:p>
                      <a:pPr algn="l" rtl="0" fontAlgn="base"/>
                      <a:r>
                        <a:rPr lang="en-GB" sz="400" b="0" i="0" dirty="0">
                          <a:effectLst/>
                          <a:latin typeface="Monaco" pitchFamily="2" charset="77"/>
                        </a:rPr>
                        <a:t>// department class   </a:t>
                      </a:r>
                    </a:p>
                    <a:p>
                      <a:pPr algn="l" rtl="0" fontAlgn="base"/>
                      <a:r>
                        <a:rPr lang="en-GB" sz="400" b="0" i="0" dirty="0">
                          <a:effectLst/>
                          <a:latin typeface="Monaco" pitchFamily="2" charset="77"/>
                        </a:rPr>
                        <a:t>class Department {   </a:t>
                      </a:r>
                    </a:p>
                    <a:p>
                      <a:pPr algn="l" rtl="0" fontAlgn="base"/>
                      <a:r>
                        <a:rPr lang="en-GB" sz="400" b="0" i="0" dirty="0">
                          <a:effectLst/>
                          <a:latin typeface="Monaco" pitchFamily="2" charset="77"/>
                        </a:rPr>
                        <a:t>private String name;</a:t>
                      </a:r>
                    </a:p>
                    <a:p>
                      <a:pPr algn="l" rtl="0" fontAlgn="base"/>
                      <a:r>
                        <a:rPr lang="en-GB" sz="400" b="0" i="0" dirty="0">
                          <a:effectLst/>
                          <a:latin typeface="Monaco" pitchFamily="2" charset="77"/>
                        </a:rPr>
                        <a:t>    //list of activity rooms in a department.   </a:t>
                      </a:r>
                    </a:p>
                    <a:p>
                      <a:pPr algn="l" rtl="0" fontAlgn="base"/>
                      <a:r>
                        <a:rPr lang="en-GB" sz="400" b="0" i="0" dirty="0">
                          <a:effectLst/>
                          <a:latin typeface="Monaco" pitchFamily="2" charset="77"/>
                        </a:rPr>
                        <a:t>    private List&lt;</a:t>
                      </a:r>
                      <a:r>
                        <a:rPr lang="en-GB" sz="400" b="0" i="0" dirty="0" err="1">
                          <a:effectLst/>
                          <a:latin typeface="Monaco" pitchFamily="2" charset="77"/>
                        </a:rPr>
                        <a:t>ActivityRoom</a:t>
                      </a:r>
                      <a:r>
                        <a:rPr lang="en-GB" sz="400" b="0" i="0" dirty="0">
                          <a:effectLst/>
                          <a:latin typeface="Monaco" pitchFamily="2" charset="77"/>
                        </a:rPr>
                        <a:t>&gt; </a:t>
                      </a:r>
                      <a:r>
                        <a:rPr lang="en-GB" sz="400" b="0" i="0" dirty="0" err="1">
                          <a:effectLst/>
                          <a:latin typeface="Monaco" pitchFamily="2" charset="77"/>
                        </a:rPr>
                        <a:t>ar</a:t>
                      </a:r>
                      <a:r>
                        <a:rPr lang="en-GB" sz="400" b="0" i="0" dirty="0">
                          <a:effectLst/>
                          <a:latin typeface="Monaco" pitchFamily="2" charset="77"/>
                        </a:rPr>
                        <a:t>; </a:t>
                      </a:r>
                    </a:p>
                    <a:p>
                      <a:pPr algn="l" rtl="0" fontAlgn="base"/>
                      <a:r>
                        <a:rPr lang="en-GB" sz="400" b="0" i="0" dirty="0">
                          <a:effectLst/>
                          <a:latin typeface="Monaco" pitchFamily="2" charset="77"/>
                        </a:rPr>
                        <a:t>     </a:t>
                      </a:r>
                    </a:p>
                    <a:p>
                      <a:pPr algn="l" rtl="0" fontAlgn="base"/>
                      <a:r>
                        <a:rPr lang="en-GB" sz="400" b="0" i="0" dirty="0">
                          <a:effectLst/>
                          <a:latin typeface="Monaco" pitchFamily="2" charset="77"/>
                        </a:rPr>
                        <a:t>    Department(List&lt;</a:t>
                      </a:r>
                      <a:r>
                        <a:rPr lang="en-GB" sz="400" b="0" i="0" dirty="0" err="1">
                          <a:effectLst/>
                          <a:latin typeface="Monaco" pitchFamily="2" charset="77"/>
                        </a:rPr>
                        <a:t>ActivityRoom</a:t>
                      </a:r>
                      <a:r>
                        <a:rPr lang="en-GB" sz="400" b="0" i="0" dirty="0">
                          <a:effectLst/>
                          <a:latin typeface="Monaco" pitchFamily="2" charset="77"/>
                        </a:rPr>
                        <a:t>&gt; </a:t>
                      </a:r>
                      <a:r>
                        <a:rPr lang="en-GB" sz="400" b="0" i="0" dirty="0" err="1">
                          <a:effectLst/>
                          <a:latin typeface="Monaco" pitchFamily="2" charset="77"/>
                        </a:rPr>
                        <a:t>ar</a:t>
                      </a:r>
                      <a:r>
                        <a:rPr lang="en-GB" sz="400" b="0" i="0" dirty="0">
                          <a:effectLst/>
                          <a:latin typeface="Monaco" pitchFamily="2" charset="77"/>
                        </a:rPr>
                        <a:t>)  </a:t>
                      </a:r>
                    </a:p>
                    <a:p>
                      <a:pPr algn="l" rtl="0" fontAlgn="base"/>
                      <a:r>
                        <a:rPr lang="en-GB" sz="400" b="0" i="0" dirty="0">
                          <a:effectLst/>
                          <a:latin typeface="Monaco" pitchFamily="2" charset="77"/>
                        </a:rPr>
                        <a:t>    {  </a:t>
                      </a:r>
                    </a:p>
                    <a:p>
                      <a:pPr algn="l" rtl="0" fontAlgn="base"/>
                      <a:r>
                        <a:rPr lang="en-GB" sz="400" b="0" i="0" dirty="0">
                          <a:effectLst/>
                          <a:latin typeface="Monaco" pitchFamily="2" charset="77"/>
                        </a:rPr>
                        <a:t>        </a:t>
                      </a:r>
                      <a:r>
                        <a:rPr lang="en-GB" sz="400" b="0" i="0" dirty="0" err="1">
                          <a:effectLst/>
                          <a:latin typeface="Monaco" pitchFamily="2" charset="77"/>
                        </a:rPr>
                        <a:t>this.ar</a:t>
                      </a:r>
                      <a:r>
                        <a:rPr lang="en-GB" sz="400" b="0" i="0" dirty="0">
                          <a:effectLst/>
                          <a:latin typeface="Monaco" pitchFamily="2" charset="77"/>
                        </a:rPr>
                        <a:t> = </a:t>
                      </a:r>
                      <a:r>
                        <a:rPr lang="en-GB" sz="400" b="0" i="0" dirty="0" err="1">
                          <a:effectLst/>
                          <a:latin typeface="Monaco" pitchFamily="2" charset="77"/>
                        </a:rPr>
                        <a:t>ar</a:t>
                      </a:r>
                      <a:r>
                        <a:rPr lang="en-GB" sz="400" b="0" i="0" dirty="0">
                          <a:effectLst/>
                          <a:latin typeface="Monaco" pitchFamily="2" charset="77"/>
                        </a:rPr>
                        <a:t>;  </a:t>
                      </a:r>
                    </a:p>
                    <a:p>
                      <a:pPr algn="l" rtl="0" fontAlgn="base"/>
                      <a:r>
                        <a:rPr lang="en-GB" sz="400" b="0" i="0" dirty="0">
                          <a:effectLst/>
                          <a:latin typeface="Monaco" pitchFamily="2" charset="77"/>
                        </a:rPr>
                        <a:t>    }   </a:t>
                      </a:r>
                    </a:p>
                    <a:p>
                      <a:pPr algn="l" rtl="0" fontAlgn="base"/>
                      <a:r>
                        <a:rPr lang="en-GB" sz="400" b="0" i="0" dirty="0">
                          <a:effectLst/>
                          <a:latin typeface="Monaco" pitchFamily="2" charset="77"/>
                        </a:rPr>
                        <a:t>    // Getting total number of colleges  </a:t>
                      </a:r>
                    </a:p>
                    <a:p>
                      <a:pPr algn="l" rtl="0" fontAlgn="base"/>
                      <a:r>
                        <a:rPr lang="en-GB" sz="400" b="0" i="0" dirty="0">
                          <a:effectLst/>
                          <a:latin typeface="Monaco" pitchFamily="2" charset="77"/>
                        </a:rPr>
                        <a:t>    public List&lt;</a:t>
                      </a:r>
                      <a:r>
                        <a:rPr lang="en-GB" sz="400" b="0" i="0" dirty="0" err="1">
                          <a:effectLst/>
                          <a:latin typeface="Monaco" pitchFamily="2" charset="77"/>
                        </a:rPr>
                        <a:t>ActivityRoom</a:t>
                      </a:r>
                      <a:r>
                        <a:rPr lang="en-GB" sz="400" b="0" i="0" dirty="0">
                          <a:effectLst/>
                          <a:latin typeface="Monaco" pitchFamily="2" charset="77"/>
                        </a:rPr>
                        <a:t>&gt; </a:t>
                      </a:r>
                      <a:r>
                        <a:rPr lang="en-GB" sz="400" b="0" i="0" dirty="0" err="1">
                          <a:effectLst/>
                          <a:latin typeface="Monaco" pitchFamily="2" charset="77"/>
                        </a:rPr>
                        <a:t>getActivityRoomsInDepartment</a:t>
                      </a:r>
                      <a:r>
                        <a:rPr lang="en-GB" sz="400" b="0" i="0" dirty="0">
                          <a:effectLst/>
                          <a:latin typeface="Monaco" pitchFamily="2" charset="77"/>
                        </a:rPr>
                        <a:t>()   </a:t>
                      </a:r>
                    </a:p>
                    <a:p>
                      <a:pPr algn="l" rtl="0" fontAlgn="base"/>
                      <a:r>
                        <a:rPr lang="en-GB" sz="400" b="0" i="0" dirty="0">
                          <a:effectLst/>
                          <a:latin typeface="Monaco" pitchFamily="2" charset="77"/>
                        </a:rPr>
                        <a:t>    {   </a:t>
                      </a:r>
                    </a:p>
                    <a:p>
                      <a:pPr algn="l" rtl="0" fontAlgn="base"/>
                      <a:r>
                        <a:rPr lang="en-GB" sz="400" b="0" i="0" dirty="0">
                          <a:effectLst/>
                          <a:latin typeface="Monaco" pitchFamily="2" charset="77"/>
                        </a:rPr>
                        <a:t>        return </a:t>
                      </a:r>
                      <a:r>
                        <a:rPr lang="en-GB" sz="400" b="0" i="0" dirty="0" err="1">
                          <a:effectLst/>
                          <a:latin typeface="Monaco" pitchFamily="2" charset="77"/>
                        </a:rPr>
                        <a:t>ar</a:t>
                      </a:r>
                      <a:r>
                        <a:rPr lang="en-GB" sz="400" b="0" i="0" dirty="0">
                          <a:effectLst/>
                          <a:latin typeface="Monaco" pitchFamily="2" charset="77"/>
                        </a:rPr>
                        <a:t>;   </a:t>
                      </a:r>
                    </a:p>
                    <a:p>
                      <a:pPr algn="l" rtl="0" fontAlgn="base"/>
                      <a:r>
                        <a:rPr lang="en-GB" sz="400" b="0" i="0" dirty="0">
                          <a:effectLst/>
                          <a:latin typeface="Monaco" pitchFamily="2" charset="77"/>
                        </a:rPr>
                        <a:t>    }   </a:t>
                      </a:r>
                    </a:p>
                    <a:p>
                      <a:pPr algn="l" rtl="0" fontAlgn="base"/>
                      <a:r>
                        <a:rPr lang="en-GB" sz="400" b="0" i="0" dirty="0">
                          <a:effectLst/>
                          <a:latin typeface="Monaco" pitchFamily="2" charset="77"/>
                        </a:rPr>
                        <a:t>}   </a:t>
                      </a:r>
                    </a:p>
                    <a:p>
                      <a:pPr algn="l" rtl="0" fontAlgn="base"/>
                      <a:r>
                        <a:rPr lang="en-GB" sz="400" b="0" i="0" dirty="0">
                          <a:effectLst/>
                          <a:latin typeface="Monaco" pitchFamily="2" charset="77"/>
                        </a:rPr>
                        <a:t>class Demo {   </a:t>
                      </a:r>
                    </a:p>
                    <a:p>
                      <a:pPr algn="l" rtl="0" fontAlgn="base"/>
                      <a:r>
                        <a:rPr lang="en-GB" sz="400" b="0" i="0" dirty="0">
                          <a:effectLst/>
                          <a:latin typeface="Monaco" pitchFamily="2" charset="77"/>
                        </a:rPr>
                        <a:t>    public static void main(String[] </a:t>
                      </a:r>
                      <a:r>
                        <a:rPr lang="en-GB" sz="400" b="0" i="0" dirty="0" err="1">
                          <a:effectLst/>
                          <a:latin typeface="Monaco" pitchFamily="2" charset="77"/>
                        </a:rPr>
                        <a:t>args</a:t>
                      </a:r>
                      <a:r>
                        <a:rPr lang="en-GB" sz="400" b="0" i="0" dirty="0">
                          <a:effectLst/>
                          <a:latin typeface="Monaco" pitchFamily="2" charset="77"/>
                        </a:rPr>
                        <a:t>)   </a:t>
                      </a:r>
                    </a:p>
                    <a:p>
                      <a:pPr algn="l" rtl="0" fontAlgn="base"/>
                      <a:r>
                        <a:rPr lang="en-GB" sz="400" b="0" i="0" dirty="0">
                          <a:effectLst/>
                          <a:latin typeface="Monaco" pitchFamily="2" charset="77"/>
                        </a:rPr>
                        <a:t>    {   </a:t>
                      </a:r>
                    </a:p>
                    <a:p>
                      <a:pPr algn="l" rtl="0" fontAlgn="base"/>
                      <a:r>
                        <a:rPr lang="en-GB" sz="400" b="0" i="0" dirty="0">
                          <a:effectLst/>
                          <a:latin typeface="Monaco" pitchFamily="2" charset="77"/>
                        </a:rPr>
                        <a:t>        // Creating the Objects of activity room class.   </a:t>
                      </a:r>
                    </a:p>
                    <a:p>
                      <a:pPr algn="l" rtl="0" fontAlgn="base"/>
                      <a:r>
                        <a:rPr lang="en-GB" sz="400" b="0" i="0" dirty="0">
                          <a:effectLst/>
                          <a:latin typeface="Monaco" pitchFamily="2" charset="77"/>
                        </a:rPr>
                        <a:t>     </a:t>
                      </a:r>
                      <a:r>
                        <a:rPr lang="en-GB" sz="400" b="0" i="0" dirty="0" err="1">
                          <a:effectLst/>
                          <a:latin typeface="Monaco" pitchFamily="2" charset="77"/>
                        </a:rPr>
                        <a:t>ActivityRoom</a:t>
                      </a:r>
                      <a:r>
                        <a:rPr lang="en-GB" sz="400" b="0" i="0" dirty="0">
                          <a:effectLst/>
                          <a:latin typeface="Monaco" pitchFamily="2" charset="77"/>
                        </a:rPr>
                        <a:t> a1 = new </a:t>
                      </a:r>
                      <a:r>
                        <a:rPr lang="en-GB" sz="400" b="0" i="0" dirty="0" err="1">
                          <a:effectLst/>
                          <a:latin typeface="Monaco" pitchFamily="2" charset="77"/>
                        </a:rPr>
                        <a:t>ActivityRoom</a:t>
                      </a:r>
                      <a:r>
                        <a:rPr lang="en-GB" sz="400" b="0" i="0" dirty="0">
                          <a:effectLst/>
                          <a:latin typeface="Monaco" pitchFamily="2" charset="77"/>
                        </a:rPr>
                        <a:t>("Technical", 601);   </a:t>
                      </a:r>
                    </a:p>
                    <a:p>
                      <a:pPr algn="l" rtl="0" fontAlgn="base"/>
                      <a:r>
                        <a:rPr lang="en-GB" sz="400" b="0" i="0" dirty="0">
                          <a:effectLst/>
                          <a:latin typeface="Monaco" pitchFamily="2" charset="77"/>
                        </a:rPr>
                        <a:t>     </a:t>
                      </a:r>
                      <a:r>
                        <a:rPr lang="en-GB" sz="400" b="0" i="0" dirty="0" err="1">
                          <a:effectLst/>
                          <a:latin typeface="Monaco" pitchFamily="2" charset="77"/>
                        </a:rPr>
                        <a:t>ActivityRoom</a:t>
                      </a:r>
                      <a:r>
                        <a:rPr lang="en-GB" sz="400" b="0" i="0" dirty="0">
                          <a:effectLst/>
                          <a:latin typeface="Monaco" pitchFamily="2" charset="77"/>
                        </a:rPr>
                        <a:t> a2 = new </a:t>
                      </a:r>
                      <a:r>
                        <a:rPr lang="en-GB" sz="400" b="0" i="0" dirty="0" err="1">
                          <a:effectLst/>
                          <a:latin typeface="Monaco" pitchFamily="2" charset="77"/>
                        </a:rPr>
                        <a:t>ActivityRoom</a:t>
                      </a:r>
                      <a:r>
                        <a:rPr lang="en-GB" sz="400" b="0" i="0" dirty="0">
                          <a:effectLst/>
                          <a:latin typeface="Monaco" pitchFamily="2" charset="77"/>
                        </a:rPr>
                        <a:t>("Business", 602);   </a:t>
                      </a:r>
                    </a:p>
                    <a:p>
                      <a:pPr algn="l" rtl="0" fontAlgn="base"/>
                      <a:r>
                        <a:rPr lang="en-GB" sz="400" b="0" i="0" dirty="0">
                          <a:effectLst/>
                          <a:latin typeface="Monaco" pitchFamily="2" charset="77"/>
                        </a:rPr>
                        <a:t>     </a:t>
                      </a:r>
                      <a:r>
                        <a:rPr lang="en-GB" sz="400" b="0" i="0" dirty="0" err="1">
                          <a:effectLst/>
                          <a:latin typeface="Monaco" pitchFamily="2" charset="77"/>
                        </a:rPr>
                        <a:t>ActivityRoom</a:t>
                      </a:r>
                      <a:r>
                        <a:rPr lang="en-GB" sz="400" b="0" i="0" dirty="0">
                          <a:effectLst/>
                          <a:latin typeface="Monaco" pitchFamily="2" charset="77"/>
                        </a:rPr>
                        <a:t> a3 = new </a:t>
                      </a:r>
                      <a:r>
                        <a:rPr lang="en-GB" sz="400" b="0" i="0" dirty="0" err="1">
                          <a:effectLst/>
                          <a:latin typeface="Monaco" pitchFamily="2" charset="77"/>
                        </a:rPr>
                        <a:t>ActivityRoom</a:t>
                      </a:r>
                      <a:r>
                        <a:rPr lang="en-GB" sz="400" b="0" i="0" dirty="0">
                          <a:effectLst/>
                          <a:latin typeface="Monaco" pitchFamily="2" charset="77"/>
                        </a:rPr>
                        <a:t>("Economics", 603);  </a:t>
                      </a:r>
                    </a:p>
                    <a:p>
                      <a:pPr algn="l" rtl="0" fontAlgn="base"/>
                      <a:r>
                        <a:rPr lang="en-GB" sz="400" b="0" i="0" dirty="0">
                          <a:effectLst/>
                          <a:latin typeface="Monaco" pitchFamily="2" charset="77"/>
                        </a:rPr>
                        <a:t>      </a:t>
                      </a:r>
                    </a:p>
                    <a:p>
                      <a:pPr algn="l" rtl="0" fontAlgn="base"/>
                      <a:r>
                        <a:rPr lang="en-GB" sz="400" b="0" i="0" dirty="0">
                          <a:effectLst/>
                          <a:latin typeface="Monaco" pitchFamily="2" charset="77"/>
                        </a:rPr>
                        <a:t>        // making the list of activity rooms.   </a:t>
                      </a:r>
                    </a:p>
                    <a:p>
                      <a:pPr algn="l" rtl="0" fontAlgn="base"/>
                      <a:r>
                        <a:rPr lang="en-GB" sz="400" b="0" i="0" dirty="0">
                          <a:effectLst/>
                          <a:latin typeface="Monaco" pitchFamily="2" charset="77"/>
                        </a:rPr>
                        <a:t>        List&lt;</a:t>
                      </a:r>
                      <a:r>
                        <a:rPr lang="en-GB" sz="400" b="0" i="0" dirty="0" err="1">
                          <a:effectLst/>
                          <a:latin typeface="Monaco" pitchFamily="2" charset="77"/>
                        </a:rPr>
                        <a:t>ActivityRoom</a:t>
                      </a:r>
                      <a:r>
                        <a:rPr lang="en-GB" sz="400" b="0" i="0" dirty="0">
                          <a:effectLst/>
                          <a:latin typeface="Monaco" pitchFamily="2" charset="77"/>
                        </a:rPr>
                        <a:t>&gt; act = new </a:t>
                      </a:r>
                      <a:r>
                        <a:rPr lang="en-GB" sz="400" b="0" i="0" dirty="0" err="1">
                          <a:effectLst/>
                          <a:latin typeface="Monaco" pitchFamily="2" charset="77"/>
                        </a:rPr>
                        <a:t>ArrayList</a:t>
                      </a:r>
                      <a:r>
                        <a:rPr lang="en-GB" sz="400" b="0" i="0" dirty="0">
                          <a:effectLst/>
                          <a:latin typeface="Monaco" pitchFamily="2" charset="77"/>
                        </a:rPr>
                        <a:t>&lt;</a:t>
                      </a:r>
                      <a:r>
                        <a:rPr lang="en-GB" sz="400" b="0" i="0" dirty="0" err="1">
                          <a:effectLst/>
                          <a:latin typeface="Monaco" pitchFamily="2" charset="77"/>
                        </a:rPr>
                        <a:t>ActivityRoom</a:t>
                      </a:r>
                      <a:r>
                        <a:rPr lang="en-GB" sz="400" b="0" i="0" dirty="0">
                          <a:effectLst/>
                          <a:latin typeface="Monaco" pitchFamily="2" charset="77"/>
                        </a:rPr>
                        <a:t>&gt;();   </a:t>
                      </a:r>
                    </a:p>
                    <a:p>
                      <a:pPr algn="l" rtl="0" fontAlgn="base"/>
                      <a:r>
                        <a:rPr lang="en-GB" sz="400" b="0" i="0" dirty="0">
                          <a:effectLst/>
                          <a:latin typeface="Monaco" pitchFamily="2" charset="77"/>
                        </a:rPr>
                        <a:t>        </a:t>
                      </a:r>
                      <a:r>
                        <a:rPr lang="en-GB" sz="400" b="0" i="0" dirty="0" err="1">
                          <a:effectLst/>
                          <a:latin typeface="Monaco" pitchFamily="2" charset="77"/>
                        </a:rPr>
                        <a:t>act.add</a:t>
                      </a:r>
                      <a:r>
                        <a:rPr lang="en-GB" sz="400" b="0" i="0" dirty="0">
                          <a:effectLst/>
                          <a:latin typeface="Monaco" pitchFamily="2" charset="77"/>
                        </a:rPr>
                        <a:t>(a1);   </a:t>
                      </a:r>
                    </a:p>
                    <a:p>
                      <a:pPr algn="l" rtl="0" fontAlgn="base"/>
                      <a:r>
                        <a:rPr lang="en-GB" sz="400" b="0" i="0" dirty="0">
                          <a:effectLst/>
                          <a:latin typeface="Monaco" pitchFamily="2" charset="77"/>
                        </a:rPr>
                        <a:t>        </a:t>
                      </a:r>
                      <a:r>
                        <a:rPr lang="en-GB" sz="400" b="0" i="0" dirty="0" err="1">
                          <a:effectLst/>
                          <a:latin typeface="Monaco" pitchFamily="2" charset="77"/>
                        </a:rPr>
                        <a:t>act.add</a:t>
                      </a:r>
                      <a:r>
                        <a:rPr lang="en-GB" sz="400" b="0" i="0" dirty="0">
                          <a:effectLst/>
                          <a:latin typeface="Monaco" pitchFamily="2" charset="77"/>
                        </a:rPr>
                        <a:t>(a2);   </a:t>
                      </a:r>
                    </a:p>
                    <a:p>
                      <a:pPr algn="l" rtl="0" fontAlgn="base"/>
                      <a:r>
                        <a:rPr lang="en-GB" sz="400" b="0" i="0" dirty="0">
                          <a:effectLst/>
                          <a:latin typeface="Monaco" pitchFamily="2" charset="77"/>
                        </a:rPr>
                        <a:t>        </a:t>
                      </a:r>
                      <a:r>
                        <a:rPr lang="en-GB" sz="400" b="0" i="0" dirty="0" err="1">
                          <a:effectLst/>
                          <a:latin typeface="Monaco" pitchFamily="2" charset="77"/>
                        </a:rPr>
                        <a:t>act.add</a:t>
                      </a:r>
                      <a:r>
                        <a:rPr lang="en-GB" sz="400" b="0" i="0" dirty="0">
                          <a:effectLst/>
                          <a:latin typeface="Monaco" pitchFamily="2" charset="77"/>
                        </a:rPr>
                        <a:t>(a3);  </a:t>
                      </a:r>
                    </a:p>
                    <a:p>
                      <a:pPr algn="l" rtl="0" fontAlgn="base"/>
                      <a:r>
                        <a:rPr lang="en-GB" sz="400" b="0" i="0" dirty="0">
                          <a:effectLst/>
                          <a:latin typeface="Monaco" pitchFamily="2" charset="77"/>
                        </a:rPr>
                        <a:t>         </a:t>
                      </a:r>
                    </a:p>
                    <a:p>
                      <a:pPr algn="l" rtl="0" fontAlgn="base"/>
                      <a:r>
                        <a:rPr lang="en-GB" sz="400" b="0" i="0" dirty="0">
                          <a:effectLst/>
                          <a:latin typeface="Monaco" pitchFamily="2" charset="77"/>
                        </a:rPr>
                        <a:t>        // Creating the Object of department class. </a:t>
                      </a:r>
                    </a:p>
                    <a:p>
                      <a:pPr algn="l" rtl="0" fontAlgn="base"/>
                      <a:r>
                        <a:rPr lang="en-GB" sz="400" b="0" i="0" dirty="0">
                          <a:effectLst/>
                          <a:latin typeface="Monaco" pitchFamily="2" charset="77"/>
                        </a:rPr>
                        <a:t>        Department d = new Department(act); </a:t>
                      </a:r>
                    </a:p>
                    <a:p>
                      <a:pPr algn="l" rtl="0" fontAlgn="base"/>
                      <a:r>
                        <a:rPr lang="en-GB" sz="400" b="0" i="0" dirty="0">
                          <a:effectLst/>
                          <a:latin typeface="Monaco" pitchFamily="2" charset="77"/>
                        </a:rPr>
                        <a:t>         </a:t>
                      </a:r>
                    </a:p>
                    <a:p>
                      <a:pPr algn="l" rtl="0" fontAlgn="base"/>
                      <a:r>
                        <a:rPr lang="en-GB" sz="400" b="0" i="0" dirty="0">
                          <a:effectLst/>
                          <a:latin typeface="Monaco" pitchFamily="2" charset="77"/>
                        </a:rPr>
                        <a:t>        // making the list of activity rooms in department.   </a:t>
                      </a:r>
                    </a:p>
                    <a:p>
                      <a:pPr algn="l" rtl="0" fontAlgn="base"/>
                      <a:r>
                        <a:rPr lang="en-GB" sz="400" b="0" i="0" dirty="0">
                          <a:effectLst/>
                          <a:latin typeface="Monaco" pitchFamily="2" charset="77"/>
                        </a:rPr>
                        <a:t>        List&lt;</a:t>
                      </a:r>
                      <a:r>
                        <a:rPr lang="en-GB" sz="400" b="0" i="0" dirty="0" err="1">
                          <a:effectLst/>
                          <a:latin typeface="Monaco" pitchFamily="2" charset="77"/>
                        </a:rPr>
                        <a:t>ActivityRoom</a:t>
                      </a:r>
                      <a:r>
                        <a:rPr lang="en-GB" sz="400" b="0" i="0" dirty="0">
                          <a:effectLst/>
                          <a:latin typeface="Monaco" pitchFamily="2" charset="77"/>
                        </a:rPr>
                        <a:t>&gt; </a:t>
                      </a:r>
                      <a:r>
                        <a:rPr lang="en-GB" sz="400" b="0" i="0" dirty="0" err="1">
                          <a:effectLst/>
                          <a:latin typeface="Monaco" pitchFamily="2" charset="77"/>
                        </a:rPr>
                        <a:t>arlist</a:t>
                      </a:r>
                      <a:r>
                        <a:rPr lang="en-GB" sz="400" b="0" i="0" dirty="0">
                          <a:effectLst/>
                          <a:latin typeface="Monaco" pitchFamily="2" charset="77"/>
                        </a:rPr>
                        <a:t> = </a:t>
                      </a:r>
                      <a:r>
                        <a:rPr lang="en-GB" sz="400" b="0" i="0" dirty="0" err="1">
                          <a:effectLst/>
                          <a:latin typeface="Monaco" pitchFamily="2" charset="77"/>
                        </a:rPr>
                        <a:t>d.getActivityRoomsInDepartment</a:t>
                      </a:r>
                      <a:r>
                        <a:rPr lang="en-GB" sz="400" b="0" i="0" dirty="0">
                          <a:effectLst/>
                          <a:latin typeface="Monaco" pitchFamily="2" charset="77"/>
                        </a:rPr>
                        <a:t>();   </a:t>
                      </a:r>
                    </a:p>
                    <a:p>
                      <a:pPr algn="l" rtl="0" fontAlgn="base"/>
                      <a:r>
                        <a:rPr lang="en-GB" sz="400" b="0" i="0" dirty="0">
                          <a:effectLst/>
                          <a:latin typeface="Monaco" pitchFamily="2" charset="77"/>
                        </a:rPr>
                        <a:t>        for (</a:t>
                      </a:r>
                      <a:r>
                        <a:rPr lang="en-GB" sz="400" b="0" i="0" dirty="0" err="1">
                          <a:effectLst/>
                          <a:latin typeface="Monaco" pitchFamily="2" charset="77"/>
                        </a:rPr>
                        <a:t>ActivityRoom</a:t>
                      </a:r>
                      <a:r>
                        <a:rPr lang="en-GB" sz="400" b="0" i="0" dirty="0">
                          <a:effectLst/>
                          <a:latin typeface="Monaco" pitchFamily="2" charset="77"/>
                        </a:rPr>
                        <a:t> a : </a:t>
                      </a:r>
                      <a:r>
                        <a:rPr lang="en-GB" sz="400" b="0" i="0" dirty="0" err="1">
                          <a:effectLst/>
                          <a:latin typeface="Monaco" pitchFamily="2" charset="77"/>
                        </a:rPr>
                        <a:t>arlist</a:t>
                      </a:r>
                      <a:r>
                        <a:rPr lang="en-GB" sz="400" b="0" i="0" dirty="0">
                          <a:effectLst/>
                          <a:latin typeface="Monaco" pitchFamily="2" charset="77"/>
                        </a:rPr>
                        <a:t>) {   </a:t>
                      </a:r>
                    </a:p>
                    <a:p>
                      <a:pPr algn="l" rtl="0" fontAlgn="base"/>
                      <a:r>
                        <a:rPr lang="en-GB" sz="400" b="0" i="0" dirty="0">
                          <a:effectLst/>
                          <a:latin typeface="Monaco" pitchFamily="2" charset="77"/>
                        </a:rPr>
                        <a:t>            </a:t>
                      </a:r>
                      <a:r>
                        <a:rPr lang="en-GB" sz="400" b="0" i="0" dirty="0" err="1">
                          <a:effectLst/>
                          <a:latin typeface="Monaco" pitchFamily="2" charset="77"/>
                        </a:rPr>
                        <a:t>System.out.println</a:t>
                      </a:r>
                      <a:r>
                        <a:rPr lang="en-GB" sz="400" b="0" i="0" dirty="0">
                          <a:effectLst/>
                          <a:latin typeface="Monaco" pitchFamily="2" charset="77"/>
                        </a:rPr>
                        <a:t>(</a:t>
                      </a:r>
                      <a:r>
                        <a:rPr lang="en-GB" sz="400" b="0" i="0" dirty="0" err="1">
                          <a:effectLst/>
                          <a:latin typeface="Monaco" pitchFamily="2" charset="77"/>
                        </a:rPr>
                        <a:t>a.subject</a:t>
                      </a:r>
                      <a:r>
                        <a:rPr lang="en-GB" sz="400" b="0" i="0" dirty="0">
                          <a:effectLst/>
                          <a:latin typeface="Monaco" pitchFamily="2" charset="77"/>
                        </a:rPr>
                        <a:t> + " activity room with id " + </a:t>
                      </a:r>
                      <a:r>
                        <a:rPr lang="en-GB" sz="400" b="0" i="0" dirty="0" err="1">
                          <a:effectLst/>
                          <a:latin typeface="Monaco" pitchFamily="2" charset="77"/>
                        </a:rPr>
                        <a:t>a.id</a:t>
                      </a:r>
                      <a:r>
                        <a:rPr lang="en-GB" sz="400" b="0" i="0" dirty="0">
                          <a:effectLst/>
                          <a:latin typeface="Monaco" pitchFamily="2" charset="77"/>
                        </a:rPr>
                        <a:t>);   </a:t>
                      </a:r>
                    </a:p>
                    <a:p>
                      <a:pPr algn="l" rtl="0" fontAlgn="base"/>
                      <a:r>
                        <a:rPr lang="en-GB" sz="400" b="0" i="0" dirty="0">
                          <a:effectLst/>
                          <a:latin typeface="Monaco" pitchFamily="2" charset="77"/>
                        </a:rPr>
                        <a:t>        }  </a:t>
                      </a:r>
                    </a:p>
                    <a:p>
                      <a:pPr algn="l" rtl="0" fontAlgn="base"/>
                      <a:r>
                        <a:rPr lang="en-GB" sz="400" b="0" i="0" dirty="0">
                          <a:effectLst/>
                          <a:latin typeface="Monaco" pitchFamily="2" charset="77"/>
                        </a:rPr>
                        <a:t>         </a:t>
                      </a:r>
                    </a:p>
                    <a:p>
                      <a:pPr algn="l" rtl="0" fontAlgn="base"/>
                      <a:r>
                        <a:rPr lang="en-GB" sz="400" b="0" i="0" dirty="0">
                          <a:effectLst/>
                          <a:latin typeface="Monaco" pitchFamily="2" charset="77"/>
                        </a:rPr>
                        <a:t>    }   </a:t>
                      </a:r>
                    </a:p>
                    <a:p>
                      <a:pPr algn="l" rtl="0" fontAlgn="base"/>
                      <a:r>
                        <a:rPr lang="en-GB" sz="400"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147302288"/>
                  </a:ext>
                </a:extLst>
              </a:tr>
            </a:tbl>
          </a:graphicData>
        </a:graphic>
      </p:graphicFrame>
      <p:sp>
        <p:nvSpPr>
          <p:cNvPr id="3" name="Rectangle 2">
            <a:extLst>
              <a:ext uri="{FF2B5EF4-FFF2-40B4-BE49-F238E27FC236}">
                <a16:creationId xmlns:a16="http://schemas.microsoft.com/office/drawing/2014/main" id="{FB0B0552-7459-5A02-BBF7-1A6299ED1661}"/>
              </a:ext>
            </a:extLst>
          </p:cNvPr>
          <p:cNvSpPr>
            <a:spLocks noChangeArrowheads="1"/>
          </p:cNvSpPr>
          <p:nvPr/>
        </p:nvSpPr>
        <p:spPr bwMode="auto">
          <a:xfrm>
            <a:off x="2279428" y="5485679"/>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0" u="none" strike="noStrike" cap="none" normalizeH="0" baseline="0" dirty="0">
                <a:ln>
                  <a:noFill/>
                </a:ln>
                <a:solidFill>
                  <a:srgbClr val="444444"/>
                </a:solidFill>
                <a:effectLst/>
                <a:latin typeface="Inter"/>
              </a:rPr>
              <a:t>Consider the following code example:</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1" u="none" strike="noStrike" cap="none" normalizeH="0" baseline="0" dirty="0">
                <a:ln>
                  <a:noFill/>
                </a:ln>
                <a:solidFill>
                  <a:srgbClr val="444444"/>
                </a:solidFill>
                <a:effectLst/>
                <a:latin typeface="Inter"/>
              </a:rPr>
              <a:t>Output:</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Technical activity room with id 601</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Business activity room with id 602</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Economics activity room with id 603</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NG" altLang="en-NG" sz="1800" b="0" i="0" u="none" strike="noStrike" cap="none" normalizeH="0" baseline="0" dirty="0">
                <a:ln>
                  <a:noFill/>
                </a:ln>
                <a:solidFill>
                  <a:schemeClr val="tx1"/>
                </a:solidFill>
                <a:effectLst/>
                <a:latin typeface="Arial" panose="020B0604020202020204" pitchFamily="34" charset="0"/>
              </a:rPr>
            </a:b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811444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74F5260-E327-07D8-5B97-44456631C2A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81938507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197851-AFB3-0669-60EF-CFC5150C64F2}"/>
              </a:ext>
            </a:extLst>
          </p:cNvPr>
          <p:cNvSpPr txBox="1"/>
          <p:nvPr/>
        </p:nvSpPr>
        <p:spPr>
          <a:xfrm>
            <a:off x="3048990" y="2277807"/>
            <a:ext cx="6097978" cy="400110"/>
          </a:xfrm>
          <a:prstGeom prst="rect">
            <a:avLst/>
          </a:prstGeom>
          <a:noFill/>
        </p:spPr>
        <p:txBody>
          <a:bodyPr wrap="square">
            <a:spAutoFit/>
          </a:bodyPr>
          <a:lstStyle/>
          <a:p>
            <a:pPr algn="l" fontAlgn="base">
              <a:buFont typeface="Arial" panose="020B0604020202020204" pitchFamily="34" charset="0"/>
              <a:buChar char="•"/>
            </a:pPr>
            <a:r>
              <a:rPr lang="en-GB" sz="2000" b="0" i="0" u="none" strike="noStrike" dirty="0">
                <a:solidFill>
                  <a:srgbClr val="444444"/>
                </a:solidFill>
                <a:effectLst/>
                <a:latin typeface="Inter"/>
              </a:rPr>
              <a:t>Methods in Java</a:t>
            </a:r>
            <a:endParaRPr lang="en-GB" sz="2000" b="0" i="0" dirty="0">
              <a:solidFill>
                <a:srgbClr val="444444"/>
              </a:solidFill>
              <a:effectLst/>
              <a:latin typeface="Inter"/>
            </a:endParaRPr>
          </a:p>
        </p:txBody>
      </p:sp>
    </p:spTree>
    <p:extLst>
      <p:ext uri="{BB962C8B-B14F-4D97-AF65-F5344CB8AC3E}">
        <p14:creationId xmlns:p14="http://schemas.microsoft.com/office/powerpoint/2010/main" val="427300146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42C537D-5CAE-EDB3-8A5F-8339B422BD70}"/>
              </a:ext>
            </a:extLst>
          </p:cNvPr>
          <p:cNvSpPr txBox="1"/>
          <p:nvPr/>
        </p:nvSpPr>
        <p:spPr>
          <a:xfrm>
            <a:off x="1591294" y="1163874"/>
            <a:ext cx="7564581" cy="3970318"/>
          </a:xfrm>
          <a:prstGeom prst="rect">
            <a:avLst/>
          </a:prstGeom>
          <a:noFill/>
        </p:spPr>
        <p:txBody>
          <a:bodyPr wrap="square">
            <a:spAutoFit/>
          </a:bodyPr>
          <a:lstStyle/>
          <a:p>
            <a:pPr algn="l" fontAlgn="base"/>
            <a:r>
              <a:rPr lang="en-GB" b="0" i="0" dirty="0">
                <a:solidFill>
                  <a:srgbClr val="444444"/>
                </a:solidFill>
                <a:effectLst/>
                <a:latin typeface="Inter"/>
              </a:rPr>
              <a:t>Java method is a block of code or collection of statements grouped together to complete a certain job or operation. This is used to achieve the reusability of code and can be utilized many times. It also gives easy modification</a:t>
            </a:r>
            <a:r>
              <a:rPr lang="en-GB" b="1" i="0" dirty="0">
                <a:solidFill>
                  <a:srgbClr val="444444"/>
                </a:solidFill>
                <a:effectLst/>
                <a:latin typeface="Inter"/>
              </a:rPr>
              <a:t> </a:t>
            </a:r>
            <a:r>
              <a:rPr lang="en-GB" b="0" i="0" dirty="0">
                <a:solidFill>
                  <a:srgbClr val="444444"/>
                </a:solidFill>
                <a:effectLst/>
                <a:latin typeface="Inter"/>
              </a:rPr>
              <a:t>and readability of code. A method is executed only when we call or invoke it. We have two categories of methods in java, i.e., pre-defined and user-defined. Predefined methods are the methods that are already defined in the Java class libraries. When a particular method is written by the user or programmer, it is known as a user-defined method. User-defined methods can be modified according to the requirement.</a:t>
            </a:r>
          </a:p>
          <a:p>
            <a:pPr algn="l" fontAlgn="base"/>
            <a:r>
              <a:rPr lang="en-GB" b="0" i="0" dirty="0">
                <a:solidFill>
                  <a:srgbClr val="444444"/>
                </a:solidFill>
                <a:effectLst/>
                <a:latin typeface="Inter"/>
              </a:rPr>
              <a:t>Let’s discuss:</a:t>
            </a:r>
          </a:p>
          <a:p>
            <a:pPr algn="l" fontAlgn="base">
              <a:buFont typeface="Arial" panose="020B0604020202020204" pitchFamily="34" charset="0"/>
              <a:buChar char="•"/>
            </a:pPr>
            <a:r>
              <a:rPr lang="en-GB" b="0" i="0" dirty="0">
                <a:solidFill>
                  <a:srgbClr val="444444"/>
                </a:solidFill>
                <a:effectLst/>
                <a:latin typeface="Inter"/>
              </a:rPr>
              <a:t>Static method in Java</a:t>
            </a:r>
          </a:p>
          <a:p>
            <a:pPr algn="l" fontAlgn="base">
              <a:buFont typeface="Arial" panose="020B0604020202020204" pitchFamily="34" charset="0"/>
              <a:buChar char="•"/>
            </a:pPr>
            <a:r>
              <a:rPr lang="en-GB" b="0" i="0" dirty="0">
                <a:solidFill>
                  <a:srgbClr val="444444"/>
                </a:solidFill>
                <a:effectLst/>
                <a:latin typeface="Inter"/>
              </a:rPr>
              <a:t>The abstract method in Java</a:t>
            </a:r>
          </a:p>
          <a:p>
            <a:pPr algn="l" fontAlgn="base">
              <a:buFont typeface="Arial" panose="020B0604020202020204" pitchFamily="34" charset="0"/>
              <a:buChar char="•"/>
            </a:pPr>
            <a:r>
              <a:rPr lang="en-GB" b="0" i="0" dirty="0">
                <a:solidFill>
                  <a:srgbClr val="444444"/>
                </a:solidFill>
                <a:effectLst/>
                <a:latin typeface="Inter"/>
              </a:rPr>
              <a:t>Finalize method in Java</a:t>
            </a:r>
          </a:p>
          <a:p>
            <a:pPr algn="l" fontAlgn="base">
              <a:buFont typeface="Arial" panose="020B0604020202020204" pitchFamily="34" charset="0"/>
              <a:buChar char="•"/>
            </a:pPr>
            <a:r>
              <a:rPr lang="en-GB" b="0" i="0" dirty="0">
                <a:solidFill>
                  <a:srgbClr val="444444"/>
                </a:solidFill>
                <a:effectLst/>
                <a:latin typeface="Inter"/>
              </a:rPr>
              <a:t>Equals method in Java</a:t>
            </a:r>
          </a:p>
        </p:txBody>
      </p:sp>
    </p:spTree>
    <p:extLst>
      <p:ext uri="{BB962C8B-B14F-4D97-AF65-F5344CB8AC3E}">
        <p14:creationId xmlns:p14="http://schemas.microsoft.com/office/powerpoint/2010/main" val="117260259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C7588D-AC45-3EA7-2521-9087326562E2}"/>
              </a:ext>
            </a:extLst>
          </p:cNvPr>
          <p:cNvSpPr txBox="1"/>
          <p:nvPr/>
        </p:nvSpPr>
        <p:spPr>
          <a:xfrm>
            <a:off x="534391" y="835093"/>
            <a:ext cx="6103916" cy="3139321"/>
          </a:xfrm>
          <a:prstGeom prst="rect">
            <a:avLst/>
          </a:prstGeom>
          <a:noFill/>
        </p:spPr>
        <p:txBody>
          <a:bodyPr wrap="square">
            <a:spAutoFit/>
          </a:bodyPr>
          <a:lstStyle/>
          <a:p>
            <a:pPr algn="l" fontAlgn="base"/>
            <a:r>
              <a:rPr lang="en-GB" b="1" i="0" dirty="0">
                <a:effectLst/>
                <a:latin typeface="Inter"/>
              </a:rPr>
              <a:t>Static Method in Java</a:t>
            </a:r>
          </a:p>
          <a:p>
            <a:pPr algn="l" fontAlgn="base"/>
            <a:r>
              <a:rPr lang="en-GB" b="0" i="0" dirty="0">
                <a:solidFill>
                  <a:srgbClr val="444444"/>
                </a:solidFill>
                <a:effectLst/>
                <a:latin typeface="Inter"/>
              </a:rPr>
              <a:t>A method that has the static keyword in the declaration is known as the static method. In other words, a method that belongs to a class rather than an instance of a class is known as a static method. We can also create a static method by using the keyword static before the method name. The main benefit of a static method is that we can invoke the static method without even creating an object. It can access static data members and also change their values and is also used to create an instance method. The main() method is a common example of the static method.</a:t>
            </a:r>
          </a:p>
        </p:txBody>
      </p:sp>
    </p:spTree>
    <p:extLst>
      <p:ext uri="{BB962C8B-B14F-4D97-AF65-F5344CB8AC3E}">
        <p14:creationId xmlns:p14="http://schemas.microsoft.com/office/powerpoint/2010/main" val="36287424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09CF6C4C-261F-FB93-832B-61EC57381F1A}"/>
              </a:ext>
            </a:extLst>
          </p:cNvPr>
          <p:cNvGraphicFramePr>
            <a:graphicFrameLocks noGrp="1"/>
          </p:cNvGraphicFramePr>
          <p:nvPr>
            <p:extLst>
              <p:ext uri="{D42A27DB-BD31-4B8C-83A1-F6EECF244321}">
                <p14:modId xmlns:p14="http://schemas.microsoft.com/office/powerpoint/2010/main" val="2309157194"/>
              </p:ext>
            </p:extLst>
          </p:nvPr>
        </p:nvGraphicFramePr>
        <p:xfrm>
          <a:off x="87249" y="1090076"/>
          <a:ext cx="6856210" cy="3291840"/>
        </p:xfrm>
        <a:graphic>
          <a:graphicData uri="http://schemas.openxmlformats.org/drawingml/2006/table">
            <a:tbl>
              <a:tblPr/>
              <a:tblGrid>
                <a:gridCol w="491576">
                  <a:extLst>
                    <a:ext uri="{9D8B030D-6E8A-4147-A177-3AD203B41FA5}">
                      <a16:colId xmlns:a16="http://schemas.microsoft.com/office/drawing/2014/main" val="1184170877"/>
                    </a:ext>
                  </a:extLst>
                </a:gridCol>
                <a:gridCol w="6364634">
                  <a:extLst>
                    <a:ext uri="{9D8B030D-6E8A-4147-A177-3AD203B41FA5}">
                      <a16:colId xmlns:a16="http://schemas.microsoft.com/office/drawing/2014/main" val="782081402"/>
                    </a:ext>
                  </a:extLst>
                </a:gridCol>
              </a:tblGrid>
              <a:tr h="0">
                <a:tc>
                  <a:txBody>
                    <a:bodyPr/>
                    <a:lstStyle/>
                    <a:p>
                      <a:pPr algn="r" rtl="0" fontAlgn="base"/>
                      <a:r>
                        <a:rPr lang="en-NG" b="0" i="0">
                          <a:solidFill>
                            <a:srgbClr val="AFAFAF"/>
                          </a:solidFill>
                          <a:effectLst/>
                          <a:latin typeface="Monaco" pitchFamily="2" charset="77"/>
                        </a:rPr>
                        <a:t>1</a:t>
                      </a:r>
                    </a:p>
                    <a:p>
                      <a:pPr algn="r" rtl="0" fontAlgn="base"/>
                      <a:r>
                        <a:rPr lang="en-NG" b="0" i="0">
                          <a:solidFill>
                            <a:srgbClr val="AFAFAF"/>
                          </a:solidFill>
                          <a:effectLst/>
                          <a:latin typeface="Monaco" pitchFamily="2" charset="77"/>
                        </a:rPr>
                        <a:t>2</a:t>
                      </a:r>
                    </a:p>
                    <a:p>
                      <a:pPr algn="r" rtl="0" fontAlgn="base"/>
                      <a:r>
                        <a:rPr lang="en-NG" b="0" i="0">
                          <a:solidFill>
                            <a:srgbClr val="AFAFAF"/>
                          </a:solidFill>
                          <a:effectLst/>
                          <a:latin typeface="Monaco" pitchFamily="2" charset="77"/>
                        </a:rPr>
                        <a:t>3</a:t>
                      </a:r>
                    </a:p>
                    <a:p>
                      <a:pPr algn="r" rtl="0" fontAlgn="base"/>
                      <a:r>
                        <a:rPr lang="en-NG" b="0" i="0">
                          <a:solidFill>
                            <a:srgbClr val="AFAFAF"/>
                          </a:solidFill>
                          <a:effectLst/>
                          <a:latin typeface="Monaco" pitchFamily="2" charset="77"/>
                        </a:rPr>
                        <a:t>4</a:t>
                      </a:r>
                    </a:p>
                    <a:p>
                      <a:pPr algn="r" rtl="0" fontAlgn="base"/>
                      <a:r>
                        <a:rPr lang="en-NG" b="0" i="0">
                          <a:solidFill>
                            <a:srgbClr val="AFAFAF"/>
                          </a:solidFill>
                          <a:effectLst/>
                          <a:latin typeface="Monaco" pitchFamily="2" charset="77"/>
                        </a:rPr>
                        <a:t>5</a:t>
                      </a:r>
                    </a:p>
                    <a:p>
                      <a:pPr algn="r" rtl="0" fontAlgn="base"/>
                      <a:r>
                        <a:rPr lang="en-NG" b="0" i="0">
                          <a:solidFill>
                            <a:srgbClr val="AFAFAF"/>
                          </a:solidFill>
                          <a:effectLst/>
                          <a:latin typeface="Monaco" pitchFamily="2" charset="77"/>
                        </a:rPr>
                        <a:t>6</a:t>
                      </a:r>
                    </a:p>
                    <a:p>
                      <a:pPr algn="r" rtl="0" fontAlgn="base"/>
                      <a:r>
                        <a:rPr lang="en-NG" b="0" i="0">
                          <a:solidFill>
                            <a:srgbClr val="AFAFAF"/>
                          </a:solidFill>
                          <a:effectLst/>
                          <a:latin typeface="Monaco" pitchFamily="2" charset="77"/>
                        </a:rPr>
                        <a:t>7</a:t>
                      </a:r>
                    </a:p>
                    <a:p>
                      <a:pPr algn="r" rtl="0" fontAlgn="base"/>
                      <a:r>
                        <a:rPr lang="en-NG" b="0" i="0">
                          <a:solidFill>
                            <a:srgbClr val="AFAFAF"/>
                          </a:solidFill>
                          <a:effectLst/>
                          <a:latin typeface="Monaco" pitchFamily="2" charset="77"/>
                        </a:rPr>
                        <a:t>8</a:t>
                      </a:r>
                    </a:p>
                    <a:p>
                      <a:pPr algn="r" rtl="0" fontAlgn="base"/>
                      <a:r>
                        <a:rPr lang="en-NG" b="0" i="0">
                          <a:solidFill>
                            <a:srgbClr val="AFAFAF"/>
                          </a:solidFill>
                          <a:effectLst/>
                          <a:latin typeface="Monaco" pitchFamily="2" charset="77"/>
                        </a:rPr>
                        <a:t>9</a:t>
                      </a:r>
                    </a:p>
                    <a:p>
                      <a:pPr algn="r" rtl="0" fontAlgn="base"/>
                      <a:r>
                        <a:rPr lang="en-NG" b="0" i="0">
                          <a:solidFill>
                            <a:srgbClr val="AFAFAF"/>
                          </a:solidFill>
                          <a:effectLst/>
                          <a:latin typeface="Monaco" pitchFamily="2" charset="77"/>
                        </a:rPr>
                        <a:t>10</a:t>
                      </a:r>
                    </a:p>
                    <a:p>
                      <a:pPr algn="r" rtl="0" fontAlgn="base"/>
                      <a:r>
                        <a:rPr lang="en-NG" b="0" i="0">
                          <a:solidFill>
                            <a:srgbClr val="AFAFAF"/>
                          </a:solidFill>
                          <a:effectLst/>
                          <a:latin typeface="Monaco" pitchFamily="2" charset="77"/>
                        </a:rPr>
                        <a:t>11</a:t>
                      </a:r>
                    </a:p>
                  </a:txBody>
                  <a:tcPr marL="0" marR="0" marT="0" marB="0" anchor="ctr">
                    <a:lnL>
                      <a:noFill/>
                    </a:lnL>
                    <a:lnR>
                      <a:noFill/>
                    </a:lnR>
                    <a:lnT>
                      <a:noFill/>
                    </a:lnT>
                    <a:lnB>
                      <a:noFill/>
                    </a:lnB>
                  </a:tcPr>
                </a:tc>
                <a:tc>
                  <a:txBody>
                    <a:bodyPr/>
                    <a:lstStyle/>
                    <a:p>
                      <a:pPr algn="l" rtl="0" fontAlgn="base"/>
                      <a:r>
                        <a:rPr lang="en-GB" b="0" i="0" dirty="0">
                          <a:effectLst/>
                          <a:latin typeface="Monaco" pitchFamily="2" charset="77"/>
                        </a:rPr>
                        <a:t>public class Demo  </a:t>
                      </a:r>
                    </a:p>
                    <a:p>
                      <a:pPr algn="l" rtl="0" fontAlgn="base"/>
                      <a:r>
                        <a:rPr lang="en-GB" b="0" i="0" dirty="0">
                          <a:effectLst/>
                          <a:latin typeface="Monaco" pitchFamily="2" charset="77"/>
                        </a:rPr>
                        <a:t>{  </a:t>
                      </a:r>
                    </a:p>
                    <a:p>
                      <a:pPr algn="l" rtl="0" fontAlgn="base"/>
                      <a:r>
                        <a:rPr lang="en-GB" b="0" i="0" dirty="0">
                          <a:effectLst/>
                          <a:latin typeface="Monaco" pitchFamily="2" charset="77"/>
                        </a:rPr>
                        <a:t>public static void main(String[] </a:t>
                      </a:r>
                      <a:r>
                        <a:rPr lang="en-GB" b="0" i="0" dirty="0" err="1">
                          <a:effectLst/>
                          <a:latin typeface="Monaco" pitchFamily="2" charset="77"/>
                        </a:rPr>
                        <a:t>args</a:t>
                      </a:r>
                      <a:r>
                        <a:rPr lang="en-GB" b="0" i="0" dirty="0">
                          <a:effectLst/>
                          <a:latin typeface="Monaco" pitchFamily="2" charset="77"/>
                        </a:rPr>
                        <a:t>)   </a:t>
                      </a:r>
                    </a:p>
                    <a:p>
                      <a:pPr algn="l" rtl="0" fontAlgn="base"/>
                      <a:r>
                        <a:rPr lang="en-GB" b="0" i="0" dirty="0">
                          <a:effectLst/>
                          <a:latin typeface="Monaco" pitchFamily="2" charset="77"/>
                        </a:rPr>
                        <a:t>{  </a:t>
                      </a:r>
                    </a:p>
                    <a:p>
                      <a:pPr algn="l" rtl="0" fontAlgn="base"/>
                      <a:r>
                        <a:rPr lang="en-GB" b="0" i="0" dirty="0" err="1">
                          <a:effectLst/>
                          <a:latin typeface="Monaco" pitchFamily="2" charset="77"/>
                        </a:rPr>
                        <a:t>displaymethod</a:t>
                      </a:r>
                      <a:r>
                        <a:rPr lang="en-GB" b="0" i="0" dirty="0">
                          <a:effectLst/>
                          <a:latin typeface="Monaco" pitchFamily="2" charset="77"/>
                        </a:rPr>
                        <a:t>();  </a:t>
                      </a:r>
                    </a:p>
                    <a:p>
                      <a:pPr algn="l" rtl="0" fontAlgn="base"/>
                      <a:r>
                        <a:rPr lang="en-GB" b="0" i="0" dirty="0">
                          <a:effectLst/>
                          <a:latin typeface="Monaco" pitchFamily="2" charset="77"/>
                        </a:rPr>
                        <a:t>}  </a:t>
                      </a:r>
                    </a:p>
                    <a:p>
                      <a:pPr algn="l" rtl="0" fontAlgn="base"/>
                      <a:r>
                        <a:rPr lang="en-GB" b="0" i="0" dirty="0">
                          <a:effectLst/>
                          <a:latin typeface="Monaco" pitchFamily="2" charset="77"/>
                        </a:rPr>
                        <a:t>static void </a:t>
                      </a:r>
                      <a:r>
                        <a:rPr lang="en-GB" b="0" i="0" dirty="0" err="1">
                          <a:effectLst/>
                          <a:latin typeface="Monaco" pitchFamily="2" charset="77"/>
                        </a:rPr>
                        <a:t>displaymethod</a:t>
                      </a:r>
                      <a:r>
                        <a:rPr lang="en-GB" b="0" i="0" dirty="0">
                          <a:effectLst/>
                          <a:latin typeface="Monaco" pitchFamily="2" charset="77"/>
                        </a:rPr>
                        <a:t>()   </a:t>
                      </a:r>
                    </a:p>
                    <a:p>
                      <a:pPr algn="l" rtl="0" fontAlgn="base"/>
                      <a:r>
                        <a:rPr lang="en-GB" b="0" i="0" dirty="0">
                          <a:effectLst/>
                          <a:latin typeface="Monaco" pitchFamily="2" charset="77"/>
                        </a:rPr>
                        <a:t>{  </a:t>
                      </a:r>
                    </a:p>
                    <a:p>
                      <a:pPr algn="l" rtl="0" fontAlgn="base"/>
                      <a:r>
                        <a:rPr lang="en-GB" b="0" i="0" dirty="0" err="1">
                          <a:effectLst/>
                          <a:latin typeface="Monaco" pitchFamily="2" charset="77"/>
                        </a:rPr>
                        <a:t>System.out.println</a:t>
                      </a:r>
                      <a:r>
                        <a:rPr lang="en-GB" b="0" i="0" dirty="0">
                          <a:effectLst/>
                          <a:latin typeface="Monaco" pitchFamily="2" charset="77"/>
                        </a:rPr>
                        <a:t>("It is an example of static method.");  </a:t>
                      </a:r>
                    </a:p>
                    <a:p>
                      <a:pPr algn="l" rtl="0" fontAlgn="base"/>
                      <a:r>
                        <a:rPr lang="en-GB" b="0" i="0" dirty="0">
                          <a:effectLst/>
                          <a:latin typeface="Monaco" pitchFamily="2" charset="77"/>
                        </a:rPr>
                        <a:t>}  </a:t>
                      </a:r>
                    </a:p>
                    <a:p>
                      <a:pPr algn="l" rtl="0" fontAlgn="base"/>
                      <a:r>
                        <a:rPr lang="en-GB"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3498742227"/>
                  </a:ext>
                </a:extLst>
              </a:tr>
            </a:tbl>
          </a:graphicData>
        </a:graphic>
      </p:graphicFrame>
      <p:sp>
        <p:nvSpPr>
          <p:cNvPr id="3" name="Rectangle 2">
            <a:extLst>
              <a:ext uri="{FF2B5EF4-FFF2-40B4-BE49-F238E27FC236}">
                <a16:creationId xmlns:a16="http://schemas.microsoft.com/office/drawing/2014/main" id="{AAED1DD1-3B18-A867-6D67-9D427B891474}"/>
              </a:ext>
            </a:extLst>
          </p:cNvPr>
          <p:cNvSpPr>
            <a:spLocks noChangeArrowheads="1"/>
          </p:cNvSpPr>
          <p:nvPr/>
        </p:nvSpPr>
        <p:spPr bwMode="auto">
          <a:xfrm>
            <a:off x="201881" y="316438"/>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1" u="none" strike="noStrike" cap="none" normalizeH="0" baseline="0">
                <a:ln>
                  <a:noFill/>
                </a:ln>
                <a:solidFill>
                  <a:srgbClr val="444444"/>
                </a:solidFill>
                <a:effectLst/>
                <a:latin typeface="Inter"/>
              </a:rPr>
              <a:t>Example:</a:t>
            </a:r>
            <a:endParaRPr kumimoji="0" lang="en-NG" altLang="en-NG" sz="10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1800" b="0" i="0" u="none" strike="noStrike" cap="none" normalizeH="0" baseline="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0E4AF547-E3F1-7772-0E50-8FAED5326DA5}"/>
              </a:ext>
            </a:extLst>
          </p:cNvPr>
          <p:cNvSpPr txBox="1"/>
          <p:nvPr/>
        </p:nvSpPr>
        <p:spPr>
          <a:xfrm>
            <a:off x="572985" y="5026669"/>
            <a:ext cx="6157356" cy="646331"/>
          </a:xfrm>
          <a:prstGeom prst="rect">
            <a:avLst/>
          </a:prstGeom>
          <a:noFill/>
        </p:spPr>
        <p:txBody>
          <a:bodyPr wrap="square">
            <a:spAutoFit/>
          </a:bodyPr>
          <a:lstStyle/>
          <a:p>
            <a:pPr algn="l" fontAlgn="base"/>
            <a:r>
              <a:rPr lang="en-GB" b="1" i="1" dirty="0">
                <a:solidFill>
                  <a:srgbClr val="444444"/>
                </a:solidFill>
                <a:effectLst/>
                <a:latin typeface="Inter"/>
              </a:rPr>
              <a:t>Output:</a:t>
            </a:r>
            <a:endParaRPr lang="en-GB" b="0" i="0" dirty="0">
              <a:solidFill>
                <a:srgbClr val="444444"/>
              </a:solidFill>
              <a:effectLst/>
              <a:latin typeface="Inter"/>
            </a:endParaRPr>
          </a:p>
          <a:p>
            <a:pPr algn="l" fontAlgn="base"/>
            <a:r>
              <a:rPr lang="en-GB" b="0" i="0" dirty="0">
                <a:solidFill>
                  <a:srgbClr val="444444"/>
                </a:solidFill>
                <a:effectLst/>
                <a:latin typeface="Inter"/>
              </a:rPr>
              <a:t>It is an example of a static method.</a:t>
            </a:r>
          </a:p>
        </p:txBody>
      </p:sp>
    </p:spTree>
    <p:extLst>
      <p:ext uri="{BB962C8B-B14F-4D97-AF65-F5344CB8AC3E}">
        <p14:creationId xmlns:p14="http://schemas.microsoft.com/office/powerpoint/2010/main" val="96376794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FCBE972-A991-C81E-CCDF-6900A4809094}"/>
              </a:ext>
            </a:extLst>
          </p:cNvPr>
          <p:cNvSpPr txBox="1"/>
          <p:nvPr/>
        </p:nvSpPr>
        <p:spPr>
          <a:xfrm>
            <a:off x="403762" y="720344"/>
            <a:ext cx="6103916" cy="3416320"/>
          </a:xfrm>
          <a:prstGeom prst="rect">
            <a:avLst/>
          </a:prstGeom>
          <a:noFill/>
        </p:spPr>
        <p:txBody>
          <a:bodyPr wrap="square">
            <a:spAutoFit/>
          </a:bodyPr>
          <a:lstStyle/>
          <a:p>
            <a:pPr algn="l" fontAlgn="base"/>
            <a:r>
              <a:rPr lang="en-GB" b="1" i="0" dirty="0">
                <a:effectLst/>
                <a:latin typeface="Inter"/>
              </a:rPr>
              <a:t>Abstract Method in Java</a:t>
            </a:r>
          </a:p>
          <a:p>
            <a:pPr algn="l" fontAlgn="base"/>
            <a:r>
              <a:rPr lang="en-GB" b="0" i="0" dirty="0">
                <a:solidFill>
                  <a:srgbClr val="444444"/>
                </a:solidFill>
                <a:effectLst/>
                <a:latin typeface="Inter"/>
              </a:rPr>
              <a:t>A method that is declared with keyword abstract is called an abstract method. The abstract method does not have an implementation or body, or block of code. The abstract method must always be declared in an abstract class, or we can say that if a class has an abstract method, it should be declared abstract. If a class has an abstract method, it should be declared abstract, but vice versa is not true, which means that an abstract class doesn’t need to have an abstract method compulsory. Also, If a normal class extends an abstract class, then the class must have to implement all the abstract parent class’s abstract methods, or it has to be declared abstract.</a:t>
            </a:r>
          </a:p>
        </p:txBody>
      </p:sp>
    </p:spTree>
    <p:extLst>
      <p:ext uri="{BB962C8B-B14F-4D97-AF65-F5344CB8AC3E}">
        <p14:creationId xmlns:p14="http://schemas.microsoft.com/office/powerpoint/2010/main" val="161492643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C0B9D897-3387-C855-92C1-03E6CAD28663}"/>
              </a:ext>
            </a:extLst>
          </p:cNvPr>
          <p:cNvGraphicFramePr>
            <a:graphicFrameLocks noGrp="1"/>
          </p:cNvGraphicFramePr>
          <p:nvPr>
            <p:extLst>
              <p:ext uri="{D42A27DB-BD31-4B8C-83A1-F6EECF244321}">
                <p14:modId xmlns:p14="http://schemas.microsoft.com/office/powerpoint/2010/main" val="2918084652"/>
              </p:ext>
            </p:extLst>
          </p:nvPr>
        </p:nvGraphicFramePr>
        <p:xfrm>
          <a:off x="785001" y="1107374"/>
          <a:ext cx="3027109" cy="3881437"/>
        </p:xfrm>
        <a:graphic>
          <a:graphicData uri="http://schemas.openxmlformats.org/drawingml/2006/table">
            <a:tbl>
              <a:tblPr/>
              <a:tblGrid>
                <a:gridCol w="198731">
                  <a:extLst>
                    <a:ext uri="{9D8B030D-6E8A-4147-A177-3AD203B41FA5}">
                      <a16:colId xmlns:a16="http://schemas.microsoft.com/office/drawing/2014/main" val="2456523864"/>
                    </a:ext>
                  </a:extLst>
                </a:gridCol>
                <a:gridCol w="2828378">
                  <a:extLst>
                    <a:ext uri="{9D8B030D-6E8A-4147-A177-3AD203B41FA5}">
                      <a16:colId xmlns:a16="http://schemas.microsoft.com/office/drawing/2014/main" val="547583319"/>
                    </a:ext>
                  </a:extLst>
                </a:gridCol>
              </a:tblGrid>
              <a:tr h="3881437">
                <a:tc>
                  <a:txBody>
                    <a:bodyPr/>
                    <a:lstStyle/>
                    <a:p>
                      <a:pPr algn="r" rtl="0" fontAlgn="base"/>
                      <a:r>
                        <a:rPr lang="en-NG" sz="700" b="0" i="0">
                          <a:solidFill>
                            <a:srgbClr val="AFAFAF"/>
                          </a:solidFill>
                          <a:effectLst/>
                          <a:latin typeface="Monaco" pitchFamily="2" charset="77"/>
                        </a:rPr>
                        <a:t>1</a:t>
                      </a:r>
                    </a:p>
                    <a:p>
                      <a:pPr algn="r" rtl="0" fontAlgn="base"/>
                      <a:r>
                        <a:rPr lang="en-NG" sz="700" b="0" i="0">
                          <a:solidFill>
                            <a:srgbClr val="AFAFAF"/>
                          </a:solidFill>
                          <a:effectLst/>
                          <a:latin typeface="Monaco" pitchFamily="2" charset="77"/>
                        </a:rPr>
                        <a:t>2</a:t>
                      </a:r>
                    </a:p>
                    <a:p>
                      <a:pPr algn="r" rtl="0" fontAlgn="base"/>
                      <a:r>
                        <a:rPr lang="en-NG" sz="700" b="0" i="0">
                          <a:solidFill>
                            <a:srgbClr val="AFAFAF"/>
                          </a:solidFill>
                          <a:effectLst/>
                          <a:latin typeface="Monaco" pitchFamily="2" charset="77"/>
                        </a:rPr>
                        <a:t>3</a:t>
                      </a:r>
                    </a:p>
                    <a:p>
                      <a:pPr algn="r" rtl="0" fontAlgn="base"/>
                      <a:r>
                        <a:rPr lang="en-NG" sz="700" b="0" i="0">
                          <a:solidFill>
                            <a:srgbClr val="AFAFAF"/>
                          </a:solidFill>
                          <a:effectLst/>
                          <a:latin typeface="Monaco" pitchFamily="2" charset="77"/>
                        </a:rPr>
                        <a:t>4</a:t>
                      </a:r>
                    </a:p>
                    <a:p>
                      <a:pPr algn="r" rtl="0" fontAlgn="base"/>
                      <a:r>
                        <a:rPr lang="en-NG" sz="700" b="0" i="0">
                          <a:solidFill>
                            <a:srgbClr val="AFAFAF"/>
                          </a:solidFill>
                          <a:effectLst/>
                          <a:latin typeface="Monaco" pitchFamily="2" charset="77"/>
                        </a:rPr>
                        <a:t>5</a:t>
                      </a:r>
                    </a:p>
                    <a:p>
                      <a:pPr algn="r" rtl="0" fontAlgn="base"/>
                      <a:r>
                        <a:rPr lang="en-NG" sz="700" b="0" i="0">
                          <a:solidFill>
                            <a:srgbClr val="AFAFAF"/>
                          </a:solidFill>
                          <a:effectLst/>
                          <a:latin typeface="Monaco" pitchFamily="2" charset="77"/>
                        </a:rPr>
                        <a:t>6</a:t>
                      </a:r>
                    </a:p>
                    <a:p>
                      <a:pPr algn="r" rtl="0" fontAlgn="base"/>
                      <a:r>
                        <a:rPr lang="en-NG" sz="700" b="0" i="0">
                          <a:solidFill>
                            <a:srgbClr val="AFAFAF"/>
                          </a:solidFill>
                          <a:effectLst/>
                          <a:latin typeface="Monaco" pitchFamily="2" charset="77"/>
                        </a:rPr>
                        <a:t>7</a:t>
                      </a:r>
                    </a:p>
                    <a:p>
                      <a:pPr algn="r" rtl="0" fontAlgn="base"/>
                      <a:r>
                        <a:rPr lang="en-NG" sz="700" b="0" i="0">
                          <a:solidFill>
                            <a:srgbClr val="AFAFAF"/>
                          </a:solidFill>
                          <a:effectLst/>
                          <a:latin typeface="Monaco" pitchFamily="2" charset="77"/>
                        </a:rPr>
                        <a:t>8</a:t>
                      </a:r>
                    </a:p>
                    <a:p>
                      <a:pPr algn="r" rtl="0" fontAlgn="base"/>
                      <a:r>
                        <a:rPr lang="en-NG" sz="700" b="0" i="0">
                          <a:solidFill>
                            <a:srgbClr val="AFAFAF"/>
                          </a:solidFill>
                          <a:effectLst/>
                          <a:latin typeface="Monaco" pitchFamily="2" charset="77"/>
                        </a:rPr>
                        <a:t>9</a:t>
                      </a:r>
                    </a:p>
                    <a:p>
                      <a:pPr algn="r" rtl="0" fontAlgn="base"/>
                      <a:r>
                        <a:rPr lang="en-NG" sz="700" b="0" i="0">
                          <a:solidFill>
                            <a:srgbClr val="AFAFAF"/>
                          </a:solidFill>
                          <a:effectLst/>
                          <a:latin typeface="Monaco" pitchFamily="2" charset="77"/>
                        </a:rPr>
                        <a:t>10</a:t>
                      </a:r>
                    </a:p>
                    <a:p>
                      <a:pPr algn="r" rtl="0" fontAlgn="base"/>
                      <a:r>
                        <a:rPr lang="en-NG" sz="700" b="0" i="0">
                          <a:solidFill>
                            <a:srgbClr val="AFAFAF"/>
                          </a:solidFill>
                          <a:effectLst/>
                          <a:latin typeface="Monaco" pitchFamily="2" charset="77"/>
                        </a:rPr>
                        <a:t>11</a:t>
                      </a:r>
                    </a:p>
                    <a:p>
                      <a:pPr algn="r" rtl="0" fontAlgn="base"/>
                      <a:r>
                        <a:rPr lang="en-NG" sz="700" b="0" i="0">
                          <a:solidFill>
                            <a:srgbClr val="AFAFAF"/>
                          </a:solidFill>
                          <a:effectLst/>
                          <a:latin typeface="Monaco" pitchFamily="2" charset="77"/>
                        </a:rPr>
                        <a:t>12</a:t>
                      </a:r>
                    </a:p>
                    <a:p>
                      <a:pPr algn="r" rtl="0" fontAlgn="base"/>
                      <a:r>
                        <a:rPr lang="en-NG" sz="700" b="0" i="0">
                          <a:solidFill>
                            <a:srgbClr val="AFAFAF"/>
                          </a:solidFill>
                          <a:effectLst/>
                          <a:latin typeface="Monaco" pitchFamily="2" charset="77"/>
                        </a:rPr>
                        <a:t>13</a:t>
                      </a:r>
                    </a:p>
                    <a:p>
                      <a:pPr algn="r" rtl="0" fontAlgn="base"/>
                      <a:r>
                        <a:rPr lang="en-NG" sz="700" b="0" i="0">
                          <a:solidFill>
                            <a:srgbClr val="AFAFAF"/>
                          </a:solidFill>
                          <a:effectLst/>
                          <a:latin typeface="Monaco" pitchFamily="2" charset="77"/>
                        </a:rPr>
                        <a:t>14</a:t>
                      </a:r>
                    </a:p>
                    <a:p>
                      <a:pPr algn="r" rtl="0" fontAlgn="base"/>
                      <a:r>
                        <a:rPr lang="en-NG" sz="700" b="0" i="0">
                          <a:solidFill>
                            <a:srgbClr val="AFAFAF"/>
                          </a:solidFill>
                          <a:effectLst/>
                          <a:latin typeface="Monaco" pitchFamily="2" charset="77"/>
                        </a:rPr>
                        <a:t>15</a:t>
                      </a:r>
                    </a:p>
                    <a:p>
                      <a:pPr algn="r" rtl="0" fontAlgn="base"/>
                      <a:r>
                        <a:rPr lang="en-NG" sz="700" b="0" i="0">
                          <a:solidFill>
                            <a:srgbClr val="AFAFAF"/>
                          </a:solidFill>
                          <a:effectLst/>
                          <a:latin typeface="Monaco" pitchFamily="2" charset="77"/>
                        </a:rPr>
                        <a:t>16</a:t>
                      </a:r>
                    </a:p>
                    <a:p>
                      <a:pPr algn="r" rtl="0" fontAlgn="base"/>
                      <a:r>
                        <a:rPr lang="en-NG" sz="700" b="0" i="0">
                          <a:solidFill>
                            <a:srgbClr val="AFAFAF"/>
                          </a:solidFill>
                          <a:effectLst/>
                          <a:latin typeface="Monaco" pitchFamily="2" charset="77"/>
                        </a:rPr>
                        <a:t>17</a:t>
                      </a:r>
                    </a:p>
                    <a:p>
                      <a:pPr algn="r" rtl="0" fontAlgn="base"/>
                      <a:r>
                        <a:rPr lang="en-NG" sz="700" b="0" i="0">
                          <a:solidFill>
                            <a:srgbClr val="AFAFAF"/>
                          </a:solidFill>
                          <a:effectLst/>
                          <a:latin typeface="Monaco" pitchFamily="2" charset="77"/>
                        </a:rPr>
                        <a:t>18</a:t>
                      </a:r>
                    </a:p>
                    <a:p>
                      <a:pPr algn="r" rtl="0" fontAlgn="base"/>
                      <a:r>
                        <a:rPr lang="en-NG" sz="700" b="0" i="0">
                          <a:solidFill>
                            <a:srgbClr val="AFAFAF"/>
                          </a:solidFill>
                          <a:effectLst/>
                          <a:latin typeface="Monaco" pitchFamily="2" charset="77"/>
                        </a:rPr>
                        <a:t>19</a:t>
                      </a:r>
                    </a:p>
                    <a:p>
                      <a:pPr algn="r" rtl="0" fontAlgn="base"/>
                      <a:r>
                        <a:rPr lang="en-NG" sz="700" b="0" i="0">
                          <a:solidFill>
                            <a:srgbClr val="AFAFAF"/>
                          </a:solidFill>
                          <a:effectLst/>
                          <a:latin typeface="Monaco" pitchFamily="2" charset="77"/>
                        </a:rPr>
                        <a:t>20</a:t>
                      </a:r>
                    </a:p>
                    <a:p>
                      <a:pPr algn="r" rtl="0" fontAlgn="base"/>
                      <a:r>
                        <a:rPr lang="en-NG" sz="700" b="0" i="0">
                          <a:solidFill>
                            <a:srgbClr val="AFAFAF"/>
                          </a:solidFill>
                          <a:effectLst/>
                          <a:latin typeface="Monaco" pitchFamily="2" charset="77"/>
                        </a:rPr>
                        <a:t>21</a:t>
                      </a:r>
                    </a:p>
                    <a:p>
                      <a:pPr algn="r" rtl="0" fontAlgn="base"/>
                      <a:r>
                        <a:rPr lang="en-NG" sz="700" b="0" i="0">
                          <a:solidFill>
                            <a:srgbClr val="AFAFAF"/>
                          </a:solidFill>
                          <a:effectLst/>
                          <a:latin typeface="Monaco" pitchFamily="2" charset="77"/>
                        </a:rPr>
                        <a:t>22</a:t>
                      </a:r>
                    </a:p>
                    <a:p>
                      <a:pPr algn="r" rtl="0" fontAlgn="base"/>
                      <a:r>
                        <a:rPr lang="en-NG" sz="700" b="0" i="0">
                          <a:solidFill>
                            <a:srgbClr val="AFAFAF"/>
                          </a:solidFill>
                          <a:effectLst/>
                          <a:latin typeface="Monaco" pitchFamily="2" charset="77"/>
                        </a:rPr>
                        <a:t>23</a:t>
                      </a:r>
                    </a:p>
                    <a:p>
                      <a:pPr algn="r" rtl="0" fontAlgn="base"/>
                      <a:r>
                        <a:rPr lang="en-NG" sz="700" b="0" i="0">
                          <a:solidFill>
                            <a:srgbClr val="AFAFAF"/>
                          </a:solidFill>
                          <a:effectLst/>
                          <a:latin typeface="Monaco" pitchFamily="2" charset="77"/>
                        </a:rPr>
                        <a:t>24</a:t>
                      </a:r>
                    </a:p>
                    <a:p>
                      <a:pPr algn="r" rtl="0" fontAlgn="base"/>
                      <a:r>
                        <a:rPr lang="en-NG" sz="700" b="0" i="0">
                          <a:solidFill>
                            <a:srgbClr val="AFAFAF"/>
                          </a:solidFill>
                          <a:effectLst/>
                          <a:latin typeface="Monaco" pitchFamily="2" charset="77"/>
                        </a:rPr>
                        <a:t>25</a:t>
                      </a:r>
                    </a:p>
                    <a:p>
                      <a:pPr algn="r" rtl="0" fontAlgn="base"/>
                      <a:r>
                        <a:rPr lang="en-NG" sz="700" b="0" i="0">
                          <a:solidFill>
                            <a:srgbClr val="AFAFAF"/>
                          </a:solidFill>
                          <a:effectLst/>
                          <a:latin typeface="Monaco" pitchFamily="2" charset="77"/>
                        </a:rPr>
                        <a:t>26</a:t>
                      </a:r>
                    </a:p>
                    <a:p>
                      <a:pPr algn="r" rtl="0" fontAlgn="base"/>
                      <a:r>
                        <a:rPr lang="en-NG" sz="700" b="0" i="0">
                          <a:solidFill>
                            <a:srgbClr val="AFAFAF"/>
                          </a:solidFill>
                          <a:effectLst/>
                          <a:latin typeface="Monaco" pitchFamily="2" charset="77"/>
                        </a:rPr>
                        <a:t>27</a:t>
                      </a:r>
                    </a:p>
                    <a:p>
                      <a:pPr algn="r" rtl="0" fontAlgn="base"/>
                      <a:r>
                        <a:rPr lang="en-NG" sz="700" b="0" i="0">
                          <a:solidFill>
                            <a:srgbClr val="AFAFAF"/>
                          </a:solidFill>
                          <a:effectLst/>
                          <a:latin typeface="Monaco" pitchFamily="2" charset="77"/>
                        </a:rPr>
                        <a:t>28</a:t>
                      </a:r>
                    </a:p>
                    <a:p>
                      <a:pPr algn="r" rtl="0" fontAlgn="base"/>
                      <a:r>
                        <a:rPr lang="en-NG" sz="700" b="0" i="0">
                          <a:solidFill>
                            <a:srgbClr val="AFAFAF"/>
                          </a:solidFill>
                          <a:effectLst/>
                          <a:latin typeface="Monaco" pitchFamily="2" charset="77"/>
                        </a:rPr>
                        <a:t>29</a:t>
                      </a:r>
                    </a:p>
                    <a:p>
                      <a:pPr algn="r" rtl="0" fontAlgn="base"/>
                      <a:r>
                        <a:rPr lang="en-NG" sz="700" b="0" i="0">
                          <a:solidFill>
                            <a:srgbClr val="AFAFAF"/>
                          </a:solidFill>
                          <a:effectLst/>
                          <a:latin typeface="Monaco" pitchFamily="2" charset="77"/>
                        </a:rPr>
                        <a:t>30</a:t>
                      </a:r>
                    </a:p>
                    <a:p>
                      <a:pPr algn="r" rtl="0" fontAlgn="base"/>
                      <a:r>
                        <a:rPr lang="en-NG" sz="700" b="0" i="0">
                          <a:solidFill>
                            <a:srgbClr val="AFAFAF"/>
                          </a:solidFill>
                          <a:effectLst/>
                          <a:latin typeface="Monaco" pitchFamily="2" charset="77"/>
                        </a:rPr>
                        <a:t>31</a:t>
                      </a:r>
                    </a:p>
                  </a:txBody>
                  <a:tcPr marL="0" marR="0" marT="0" marB="0" anchor="ctr">
                    <a:lnL>
                      <a:noFill/>
                    </a:lnL>
                    <a:lnR>
                      <a:noFill/>
                    </a:lnR>
                    <a:lnT>
                      <a:noFill/>
                    </a:lnT>
                    <a:lnB>
                      <a:noFill/>
                    </a:lnB>
                  </a:tcPr>
                </a:tc>
                <a:tc>
                  <a:txBody>
                    <a:bodyPr/>
                    <a:lstStyle/>
                    <a:p>
                      <a:pPr algn="l" rtl="0" fontAlgn="base"/>
                      <a:r>
                        <a:rPr lang="en-GB" sz="700" b="0" i="0" dirty="0">
                          <a:effectLst/>
                          <a:latin typeface="Monaco" pitchFamily="2" charset="77"/>
                        </a:rPr>
                        <a:t>//abstract class area</a:t>
                      </a:r>
                    </a:p>
                    <a:p>
                      <a:pPr algn="l" rtl="0" fontAlgn="base"/>
                      <a:r>
                        <a:rPr lang="en-GB" sz="700" b="0" i="0" dirty="0">
                          <a:effectLst/>
                          <a:latin typeface="Monaco" pitchFamily="2" charset="77"/>
                        </a:rPr>
                        <a:t>abstract class Area{</a:t>
                      </a:r>
                    </a:p>
                    <a:p>
                      <a:pPr algn="l" rtl="0" fontAlgn="base"/>
                      <a:r>
                        <a:rPr lang="en-GB" sz="700" b="0" i="0" dirty="0">
                          <a:effectLst/>
                          <a:latin typeface="Monaco" pitchFamily="2" charset="77"/>
                        </a:rPr>
                        <a:t> /* These two are abstract methods, the child class</a:t>
                      </a:r>
                    </a:p>
                    <a:p>
                      <a:pPr algn="l" rtl="0" fontAlgn="base"/>
                      <a:r>
                        <a:rPr lang="en-GB" sz="700" b="0" i="0" dirty="0">
                          <a:effectLst/>
                          <a:latin typeface="Monaco" pitchFamily="2" charset="77"/>
                        </a:rPr>
                        <a:t>  * must implement these methods</a:t>
                      </a:r>
                    </a:p>
                    <a:p>
                      <a:pPr algn="l" rtl="0" fontAlgn="base"/>
                      <a:r>
                        <a:rPr lang="en-GB" sz="700" b="0" i="0" dirty="0">
                          <a:effectLst/>
                          <a:latin typeface="Monaco" pitchFamily="2" charset="77"/>
                        </a:rPr>
                        <a:t>  */</a:t>
                      </a:r>
                    </a:p>
                    <a:p>
                      <a:pPr algn="l" rtl="0" fontAlgn="base"/>
                      <a:r>
                        <a:rPr lang="en-GB" sz="700" b="0" i="0" dirty="0">
                          <a:effectLst/>
                          <a:latin typeface="Monaco" pitchFamily="2" charset="77"/>
                        </a:rPr>
                        <a:t> public abstract int </a:t>
                      </a:r>
                      <a:r>
                        <a:rPr lang="en-GB" sz="700" b="0" i="0" dirty="0" err="1">
                          <a:effectLst/>
                          <a:latin typeface="Monaco" pitchFamily="2" charset="77"/>
                        </a:rPr>
                        <a:t>areaSquare</a:t>
                      </a:r>
                      <a:r>
                        <a:rPr lang="en-GB" sz="700" b="0" i="0" dirty="0">
                          <a:effectLst/>
                          <a:latin typeface="Monaco" pitchFamily="2" charset="77"/>
                        </a:rPr>
                        <a:t>(int s);</a:t>
                      </a:r>
                    </a:p>
                    <a:p>
                      <a:pPr algn="l" rtl="0" fontAlgn="base"/>
                      <a:r>
                        <a:rPr lang="en-GB" sz="700" b="0" i="0" dirty="0">
                          <a:effectLst/>
                          <a:latin typeface="Monaco" pitchFamily="2" charset="77"/>
                        </a:rPr>
                        <a:t> public abstract int </a:t>
                      </a:r>
                      <a:r>
                        <a:rPr lang="en-GB" sz="700" b="0" i="0" dirty="0" err="1">
                          <a:effectLst/>
                          <a:latin typeface="Monaco" pitchFamily="2" charset="77"/>
                        </a:rPr>
                        <a:t>areaRectangle</a:t>
                      </a:r>
                      <a:r>
                        <a:rPr lang="en-GB" sz="700" b="0" i="0" dirty="0">
                          <a:effectLst/>
                          <a:latin typeface="Monaco" pitchFamily="2" charset="77"/>
                        </a:rPr>
                        <a:t>(int l, int b);</a:t>
                      </a:r>
                    </a:p>
                    <a:p>
                      <a:pPr algn="l" rtl="0" fontAlgn="base"/>
                      <a:r>
                        <a:rPr lang="en-GB" sz="700" b="0" i="0" dirty="0">
                          <a:effectLst/>
                          <a:latin typeface="Monaco" pitchFamily="2" charset="77"/>
                        </a:rPr>
                        <a:t> //Normal method </a:t>
                      </a:r>
                    </a:p>
                    <a:p>
                      <a:pPr algn="l" rtl="0" fontAlgn="base"/>
                      <a:r>
                        <a:rPr lang="en-GB" sz="700" b="0" i="0" dirty="0">
                          <a:effectLst/>
                          <a:latin typeface="Monaco" pitchFamily="2" charset="77"/>
                        </a:rPr>
                        <a:t> public void display(){</a:t>
                      </a:r>
                    </a:p>
                    <a:p>
                      <a:pPr algn="l" rtl="0" fontAlgn="base"/>
                      <a:r>
                        <a:rPr lang="en-GB" sz="700" b="0" i="0" dirty="0" err="1">
                          <a:effectLst/>
                          <a:latin typeface="Monaco" pitchFamily="2" charset="77"/>
                        </a:rPr>
                        <a:t>System.out.println</a:t>
                      </a:r>
                      <a:r>
                        <a:rPr lang="en-GB" sz="700" b="0" i="0" dirty="0">
                          <a:effectLst/>
                          <a:latin typeface="Monaco" pitchFamily="2" charset="77"/>
                        </a:rPr>
                        <a:t>("Normal method in abstract class Area");</a:t>
                      </a:r>
                    </a:p>
                    <a:p>
                      <a:pPr algn="l" rtl="0" fontAlgn="base"/>
                      <a:r>
                        <a:rPr lang="en-GB" sz="700" b="0" i="0" dirty="0">
                          <a:effectLst/>
                          <a:latin typeface="Monaco" pitchFamily="2" charset="77"/>
                        </a:rPr>
                        <a:t> }</a:t>
                      </a:r>
                    </a:p>
                    <a:p>
                      <a:pPr algn="l" rtl="0" fontAlgn="base"/>
                      <a:r>
                        <a:rPr lang="en-GB" sz="700" b="0" i="0" dirty="0">
                          <a:effectLst/>
                          <a:latin typeface="Monaco" pitchFamily="2" charset="77"/>
                        </a:rPr>
                        <a:t>}</a:t>
                      </a:r>
                    </a:p>
                    <a:p>
                      <a:pPr algn="l" rtl="0" fontAlgn="base"/>
                      <a:r>
                        <a:rPr lang="en-GB" sz="700" b="0" i="0" dirty="0">
                          <a:effectLst/>
                          <a:latin typeface="Monaco" pitchFamily="2" charset="77"/>
                        </a:rPr>
                        <a:t>//Normal class extends the abstract class</a:t>
                      </a:r>
                    </a:p>
                    <a:p>
                      <a:pPr algn="l" rtl="0" fontAlgn="base"/>
                      <a:r>
                        <a:rPr lang="en-GB" sz="700" b="0" i="0" dirty="0">
                          <a:effectLst/>
                          <a:latin typeface="Monaco" pitchFamily="2" charset="77"/>
                        </a:rPr>
                        <a:t>class Demo extends Area{</a:t>
                      </a:r>
                    </a:p>
                    <a:p>
                      <a:pPr algn="l" rtl="0" fontAlgn="base"/>
                      <a:r>
                        <a:rPr lang="en-GB" sz="700" b="0" i="0" dirty="0">
                          <a:effectLst/>
                          <a:latin typeface="Monaco" pitchFamily="2" charset="77"/>
                        </a:rPr>
                        <a:t> </a:t>
                      </a:r>
                    </a:p>
                    <a:p>
                      <a:pPr algn="l" rtl="0" fontAlgn="base"/>
                      <a:r>
                        <a:rPr lang="en-GB" sz="700" b="0" i="0" dirty="0">
                          <a:effectLst/>
                          <a:latin typeface="Monaco" pitchFamily="2" charset="77"/>
                        </a:rPr>
                        <a:t> /* If we don't provide the implementation of these two methods, the</a:t>
                      </a:r>
                    </a:p>
                    <a:p>
                      <a:pPr algn="l" rtl="0" fontAlgn="base"/>
                      <a:r>
                        <a:rPr lang="en-GB" sz="700" b="0" i="0" dirty="0">
                          <a:effectLst/>
                          <a:latin typeface="Monaco" pitchFamily="2" charset="77"/>
                        </a:rPr>
                        <a:t>  * program will throw compilation error.</a:t>
                      </a:r>
                    </a:p>
                    <a:p>
                      <a:pPr algn="l" rtl="0" fontAlgn="base"/>
                      <a:r>
                        <a:rPr lang="en-GB" sz="700" b="0" i="0" dirty="0">
                          <a:effectLst/>
                          <a:latin typeface="Monaco" pitchFamily="2" charset="77"/>
                        </a:rPr>
                        <a:t>  */</a:t>
                      </a:r>
                    </a:p>
                    <a:p>
                      <a:pPr algn="l" rtl="0" fontAlgn="base"/>
                      <a:r>
                        <a:rPr lang="en-GB" sz="700" b="0" i="0" dirty="0">
                          <a:effectLst/>
                          <a:latin typeface="Monaco" pitchFamily="2" charset="77"/>
                        </a:rPr>
                        <a:t> public int </a:t>
                      </a:r>
                      <a:r>
                        <a:rPr lang="en-GB" sz="700" b="0" i="0" dirty="0" err="1">
                          <a:effectLst/>
                          <a:latin typeface="Monaco" pitchFamily="2" charset="77"/>
                        </a:rPr>
                        <a:t>areaSquare</a:t>
                      </a:r>
                      <a:r>
                        <a:rPr lang="en-GB" sz="700" b="0" i="0" dirty="0">
                          <a:effectLst/>
                          <a:latin typeface="Monaco" pitchFamily="2" charset="77"/>
                        </a:rPr>
                        <a:t>(int s){</a:t>
                      </a:r>
                    </a:p>
                    <a:p>
                      <a:pPr algn="l" rtl="0" fontAlgn="base"/>
                      <a:r>
                        <a:rPr lang="en-GB" sz="700" b="0" i="0" dirty="0">
                          <a:effectLst/>
                          <a:latin typeface="Monaco" pitchFamily="2" charset="77"/>
                        </a:rPr>
                        <a:t>return s*s;</a:t>
                      </a:r>
                    </a:p>
                    <a:p>
                      <a:pPr algn="l" rtl="0" fontAlgn="base"/>
                      <a:r>
                        <a:rPr lang="en-GB" sz="700" b="0" i="0" dirty="0">
                          <a:effectLst/>
                          <a:latin typeface="Monaco" pitchFamily="2" charset="77"/>
                        </a:rPr>
                        <a:t> }</a:t>
                      </a:r>
                    </a:p>
                    <a:p>
                      <a:pPr algn="l" rtl="0" fontAlgn="base"/>
                      <a:r>
                        <a:rPr lang="en-GB" sz="700" b="0" i="0" dirty="0">
                          <a:effectLst/>
                          <a:latin typeface="Monaco" pitchFamily="2" charset="77"/>
                        </a:rPr>
                        <a:t> public int </a:t>
                      </a:r>
                      <a:r>
                        <a:rPr lang="en-GB" sz="700" b="0" i="0" dirty="0" err="1">
                          <a:effectLst/>
                          <a:latin typeface="Monaco" pitchFamily="2" charset="77"/>
                        </a:rPr>
                        <a:t>areaRectangle</a:t>
                      </a:r>
                      <a:r>
                        <a:rPr lang="en-GB" sz="700" b="0" i="0" dirty="0">
                          <a:effectLst/>
                          <a:latin typeface="Monaco" pitchFamily="2" charset="77"/>
                        </a:rPr>
                        <a:t>(int l, int b){</a:t>
                      </a:r>
                    </a:p>
                    <a:p>
                      <a:pPr algn="l" rtl="0" fontAlgn="base"/>
                      <a:r>
                        <a:rPr lang="en-GB" sz="700" b="0" i="0" dirty="0">
                          <a:effectLst/>
                          <a:latin typeface="Monaco" pitchFamily="2" charset="77"/>
                        </a:rPr>
                        <a:t>return l*b;</a:t>
                      </a:r>
                    </a:p>
                    <a:p>
                      <a:pPr algn="l" rtl="0" fontAlgn="base"/>
                      <a:r>
                        <a:rPr lang="en-GB" sz="700" b="0" i="0" dirty="0">
                          <a:effectLst/>
                          <a:latin typeface="Monaco" pitchFamily="2" charset="77"/>
                        </a:rPr>
                        <a:t> }</a:t>
                      </a:r>
                    </a:p>
                    <a:p>
                      <a:pPr algn="l" rtl="0" fontAlgn="base"/>
                      <a:r>
                        <a:rPr lang="en-GB" sz="700" b="0" i="0" dirty="0">
                          <a:effectLst/>
                          <a:latin typeface="Monaco" pitchFamily="2" charset="77"/>
                        </a:rPr>
                        <a:t> public static void main(String </a:t>
                      </a:r>
                      <a:r>
                        <a:rPr lang="en-GB" sz="700" b="0" i="0" dirty="0" err="1">
                          <a:effectLst/>
                          <a:latin typeface="Monaco" pitchFamily="2" charset="77"/>
                        </a:rPr>
                        <a:t>args</a:t>
                      </a:r>
                      <a:r>
                        <a:rPr lang="en-GB" sz="700" b="0" i="0" dirty="0">
                          <a:effectLst/>
                          <a:latin typeface="Monaco" pitchFamily="2" charset="77"/>
                        </a:rPr>
                        <a:t>[]){</a:t>
                      </a:r>
                    </a:p>
                    <a:p>
                      <a:pPr algn="l" rtl="0" fontAlgn="base"/>
                      <a:r>
                        <a:rPr lang="en-GB" sz="700" b="0" i="0" dirty="0">
                          <a:effectLst/>
                          <a:latin typeface="Monaco" pitchFamily="2" charset="77"/>
                        </a:rPr>
                        <a:t>Area a = new Demo();</a:t>
                      </a:r>
                    </a:p>
                    <a:p>
                      <a:pPr algn="l" rtl="0" fontAlgn="base"/>
                      <a:r>
                        <a:rPr lang="en-GB" sz="700" b="0" i="0" dirty="0" err="1">
                          <a:effectLst/>
                          <a:latin typeface="Monaco" pitchFamily="2" charset="77"/>
                        </a:rPr>
                        <a:t>System.out.println</a:t>
                      </a:r>
                      <a:r>
                        <a:rPr lang="en-GB" sz="700" b="0" i="0" dirty="0">
                          <a:effectLst/>
                          <a:latin typeface="Monaco" pitchFamily="2" charset="77"/>
                        </a:rPr>
                        <a:t>("Area of square " + </a:t>
                      </a:r>
                      <a:r>
                        <a:rPr lang="en-GB" sz="700" b="0" i="0" dirty="0" err="1">
                          <a:effectLst/>
                          <a:latin typeface="Monaco" pitchFamily="2" charset="77"/>
                        </a:rPr>
                        <a:t>a.areaSquare</a:t>
                      </a:r>
                      <a:r>
                        <a:rPr lang="en-GB" sz="700" b="0" i="0" dirty="0">
                          <a:effectLst/>
                          <a:latin typeface="Monaco" pitchFamily="2" charset="77"/>
                        </a:rPr>
                        <a:t>(9));</a:t>
                      </a:r>
                    </a:p>
                    <a:p>
                      <a:pPr algn="l" rtl="0" fontAlgn="base"/>
                      <a:r>
                        <a:rPr lang="en-GB" sz="700" b="0" i="0" dirty="0" err="1">
                          <a:effectLst/>
                          <a:latin typeface="Monaco" pitchFamily="2" charset="77"/>
                        </a:rPr>
                        <a:t>System.out.println</a:t>
                      </a:r>
                      <a:r>
                        <a:rPr lang="en-GB" sz="700" b="0" i="0" dirty="0">
                          <a:effectLst/>
                          <a:latin typeface="Monaco" pitchFamily="2" charset="77"/>
                        </a:rPr>
                        <a:t>("Area of rectangle " + </a:t>
                      </a:r>
                      <a:r>
                        <a:rPr lang="en-GB" sz="700" b="0" i="0" dirty="0" err="1">
                          <a:effectLst/>
                          <a:latin typeface="Monaco" pitchFamily="2" charset="77"/>
                        </a:rPr>
                        <a:t>a.areaRectangle</a:t>
                      </a:r>
                      <a:r>
                        <a:rPr lang="en-GB" sz="700" b="0" i="0" dirty="0">
                          <a:effectLst/>
                          <a:latin typeface="Monaco" pitchFamily="2" charset="77"/>
                        </a:rPr>
                        <a:t>(3,4));</a:t>
                      </a:r>
                    </a:p>
                    <a:p>
                      <a:pPr algn="l" rtl="0" fontAlgn="base"/>
                      <a:r>
                        <a:rPr lang="en-GB" sz="700" b="0" i="0" dirty="0" err="1">
                          <a:effectLst/>
                          <a:latin typeface="Monaco" pitchFamily="2" charset="77"/>
                        </a:rPr>
                        <a:t>a.display</a:t>
                      </a:r>
                      <a:r>
                        <a:rPr lang="en-GB" sz="700" b="0" i="0" dirty="0">
                          <a:effectLst/>
                          <a:latin typeface="Monaco" pitchFamily="2" charset="77"/>
                        </a:rPr>
                        <a:t>();</a:t>
                      </a:r>
                    </a:p>
                    <a:p>
                      <a:pPr algn="l" rtl="0" fontAlgn="base"/>
                      <a:r>
                        <a:rPr lang="en-GB" sz="700" b="0" i="0" dirty="0">
                          <a:effectLst/>
                          <a:latin typeface="Monaco" pitchFamily="2" charset="77"/>
                        </a:rPr>
                        <a:t> }</a:t>
                      </a:r>
                    </a:p>
                    <a:p>
                      <a:pPr algn="l" rtl="0" fontAlgn="base"/>
                      <a:r>
                        <a:rPr lang="en-GB" sz="700"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2831222507"/>
                  </a:ext>
                </a:extLst>
              </a:tr>
            </a:tbl>
          </a:graphicData>
        </a:graphic>
      </p:graphicFrame>
      <p:sp>
        <p:nvSpPr>
          <p:cNvPr id="3" name="Rectangle 2">
            <a:extLst>
              <a:ext uri="{FF2B5EF4-FFF2-40B4-BE49-F238E27FC236}">
                <a16:creationId xmlns:a16="http://schemas.microsoft.com/office/drawing/2014/main" id="{9C12676C-3EA6-7CAD-00BB-1F147BA88F60}"/>
              </a:ext>
            </a:extLst>
          </p:cNvPr>
          <p:cNvSpPr>
            <a:spLocks noChangeArrowheads="1"/>
          </p:cNvSpPr>
          <p:nvPr/>
        </p:nvSpPr>
        <p:spPr bwMode="auto">
          <a:xfrm>
            <a:off x="785001" y="5519740"/>
            <a:ext cx="2816925" cy="80021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1" u="none" strike="noStrike" cap="none" normalizeH="0" baseline="0" dirty="0">
                <a:ln>
                  <a:noFill/>
                </a:ln>
                <a:solidFill>
                  <a:srgbClr val="444444"/>
                </a:solidFill>
                <a:effectLst/>
                <a:latin typeface="Inter"/>
              </a:rPr>
              <a:t>Output:</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Area of square 81</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Area of rectangle 12</a:t>
            </a:r>
            <a:endParaRPr kumimoji="0" lang="en-NG" altLang="en-NG" sz="1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0" i="0" u="none" strike="noStrike" cap="none" normalizeH="0" baseline="0" dirty="0">
                <a:ln>
                  <a:noFill/>
                </a:ln>
                <a:solidFill>
                  <a:srgbClr val="444444"/>
                </a:solidFill>
                <a:effectLst/>
                <a:latin typeface="Inter"/>
              </a:rPr>
              <a:t>The normal method in abstract class Area</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A94FEFEE-93FD-4850-4969-81A5F6464484}"/>
              </a:ext>
            </a:extLst>
          </p:cNvPr>
          <p:cNvSpPr txBox="1"/>
          <p:nvPr/>
        </p:nvSpPr>
        <p:spPr>
          <a:xfrm>
            <a:off x="549968" y="538041"/>
            <a:ext cx="6103916"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800" b="1" i="1" u="none" strike="noStrike" cap="none" normalizeH="0" baseline="0" dirty="0">
                <a:ln>
                  <a:noFill/>
                </a:ln>
                <a:solidFill>
                  <a:srgbClr val="444444"/>
                </a:solidFill>
                <a:effectLst/>
                <a:latin typeface="Inter"/>
              </a:rPr>
              <a:t>Example</a:t>
            </a:r>
            <a:r>
              <a:rPr kumimoji="0" lang="en-NG" altLang="en-NG" sz="1800" b="1" i="0" u="none" strike="noStrike" cap="none" normalizeH="0" baseline="0" dirty="0">
                <a:ln>
                  <a:noFill/>
                </a:ln>
                <a:solidFill>
                  <a:srgbClr val="444444"/>
                </a:solidFill>
                <a:effectLst/>
                <a:latin typeface="Inter"/>
              </a:rPr>
              <a:t>:</a:t>
            </a:r>
            <a:endParaRPr kumimoji="0" lang="en-NG" altLang="en-NG" sz="11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1923646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223816-B531-BEAB-C199-523D89B20938}"/>
              </a:ext>
            </a:extLst>
          </p:cNvPr>
          <p:cNvSpPr txBox="1"/>
          <p:nvPr/>
        </p:nvSpPr>
        <p:spPr>
          <a:xfrm>
            <a:off x="617518" y="854702"/>
            <a:ext cx="6103916" cy="2246769"/>
          </a:xfrm>
          <a:prstGeom prst="rect">
            <a:avLst/>
          </a:prstGeom>
          <a:noFill/>
        </p:spPr>
        <p:txBody>
          <a:bodyPr wrap="square">
            <a:spAutoFit/>
          </a:bodyPr>
          <a:lstStyle/>
          <a:p>
            <a:pPr algn="l" fontAlgn="base"/>
            <a:r>
              <a:rPr lang="en-GB" sz="2000" b="1" i="0" dirty="0">
                <a:effectLst/>
                <a:latin typeface="Inter"/>
              </a:rPr>
              <a:t>Final Method in Java</a:t>
            </a:r>
          </a:p>
          <a:p>
            <a:pPr algn="l" fontAlgn="base"/>
            <a:r>
              <a:rPr lang="en-GB" sz="2000" b="0" i="0" dirty="0">
                <a:solidFill>
                  <a:srgbClr val="444444"/>
                </a:solidFill>
                <a:effectLst/>
                <a:latin typeface="Inter"/>
              </a:rPr>
              <a:t>A method that is declared final is called a final method. We cannot override a final method. This means the child class can still call the final method of the parent class without any problem, but it cannot override it. This is because the main purpose of making a method final is to stop the modification of the method by the sub-class.</a:t>
            </a:r>
          </a:p>
        </p:txBody>
      </p:sp>
    </p:spTree>
    <p:extLst>
      <p:ext uri="{BB962C8B-B14F-4D97-AF65-F5344CB8AC3E}">
        <p14:creationId xmlns:p14="http://schemas.microsoft.com/office/powerpoint/2010/main" val="239816317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6DFF425B-6A71-DD37-F61D-CD45AD88BD13}"/>
              </a:ext>
            </a:extLst>
          </p:cNvPr>
          <p:cNvGraphicFramePr>
            <a:graphicFrameLocks noGrp="1"/>
          </p:cNvGraphicFramePr>
          <p:nvPr>
            <p:extLst>
              <p:ext uri="{D42A27DB-BD31-4B8C-83A1-F6EECF244321}">
                <p14:modId xmlns:p14="http://schemas.microsoft.com/office/powerpoint/2010/main" val="410329066"/>
              </p:ext>
            </p:extLst>
          </p:nvPr>
        </p:nvGraphicFramePr>
        <p:xfrm>
          <a:off x="170628" y="1044575"/>
          <a:ext cx="5193160" cy="3881437"/>
        </p:xfrm>
        <a:graphic>
          <a:graphicData uri="http://schemas.openxmlformats.org/drawingml/2006/table">
            <a:tbl>
              <a:tblPr/>
              <a:tblGrid>
                <a:gridCol w="366077">
                  <a:extLst>
                    <a:ext uri="{9D8B030D-6E8A-4147-A177-3AD203B41FA5}">
                      <a16:colId xmlns:a16="http://schemas.microsoft.com/office/drawing/2014/main" val="145058899"/>
                    </a:ext>
                  </a:extLst>
                </a:gridCol>
                <a:gridCol w="4827083">
                  <a:extLst>
                    <a:ext uri="{9D8B030D-6E8A-4147-A177-3AD203B41FA5}">
                      <a16:colId xmlns:a16="http://schemas.microsoft.com/office/drawing/2014/main" val="533110949"/>
                    </a:ext>
                  </a:extLst>
                </a:gridCol>
              </a:tblGrid>
              <a:tr h="3881437">
                <a:tc>
                  <a:txBody>
                    <a:bodyPr/>
                    <a:lstStyle/>
                    <a:p>
                      <a:pPr algn="r" rtl="0" fontAlgn="base"/>
                      <a:r>
                        <a:rPr lang="en-NG" sz="1300" b="0" i="0">
                          <a:solidFill>
                            <a:srgbClr val="AFAFAF"/>
                          </a:solidFill>
                          <a:effectLst/>
                          <a:latin typeface="Monaco" pitchFamily="2" charset="77"/>
                        </a:rPr>
                        <a:t>1</a:t>
                      </a:r>
                    </a:p>
                    <a:p>
                      <a:pPr algn="r" rtl="0" fontAlgn="base"/>
                      <a:r>
                        <a:rPr lang="en-NG" sz="1300" b="0" i="0">
                          <a:solidFill>
                            <a:srgbClr val="AFAFAF"/>
                          </a:solidFill>
                          <a:effectLst/>
                          <a:latin typeface="Monaco" pitchFamily="2" charset="77"/>
                        </a:rPr>
                        <a:t>2</a:t>
                      </a:r>
                    </a:p>
                    <a:p>
                      <a:pPr algn="r" rtl="0" fontAlgn="base"/>
                      <a:r>
                        <a:rPr lang="en-NG" sz="1300" b="0" i="0">
                          <a:solidFill>
                            <a:srgbClr val="AFAFAF"/>
                          </a:solidFill>
                          <a:effectLst/>
                          <a:latin typeface="Monaco" pitchFamily="2" charset="77"/>
                        </a:rPr>
                        <a:t>3</a:t>
                      </a:r>
                    </a:p>
                    <a:p>
                      <a:pPr algn="r" rtl="0" fontAlgn="base"/>
                      <a:r>
                        <a:rPr lang="en-NG" sz="1300" b="0" i="0">
                          <a:solidFill>
                            <a:srgbClr val="AFAFAF"/>
                          </a:solidFill>
                          <a:effectLst/>
                          <a:latin typeface="Monaco" pitchFamily="2" charset="77"/>
                        </a:rPr>
                        <a:t>4</a:t>
                      </a:r>
                    </a:p>
                    <a:p>
                      <a:pPr algn="r" rtl="0" fontAlgn="base"/>
                      <a:r>
                        <a:rPr lang="en-NG" sz="1300" b="0" i="0">
                          <a:solidFill>
                            <a:srgbClr val="AFAFAF"/>
                          </a:solidFill>
                          <a:effectLst/>
                          <a:latin typeface="Monaco" pitchFamily="2" charset="77"/>
                        </a:rPr>
                        <a:t>5</a:t>
                      </a:r>
                    </a:p>
                    <a:p>
                      <a:pPr algn="r" rtl="0" fontAlgn="base"/>
                      <a:r>
                        <a:rPr lang="en-NG" sz="1300" b="0" i="0">
                          <a:solidFill>
                            <a:srgbClr val="AFAFAF"/>
                          </a:solidFill>
                          <a:effectLst/>
                          <a:latin typeface="Monaco" pitchFamily="2" charset="77"/>
                        </a:rPr>
                        <a:t>6</a:t>
                      </a:r>
                    </a:p>
                    <a:p>
                      <a:pPr algn="r" rtl="0" fontAlgn="base"/>
                      <a:r>
                        <a:rPr lang="en-NG" sz="1300" b="0" i="0">
                          <a:solidFill>
                            <a:srgbClr val="AFAFAF"/>
                          </a:solidFill>
                          <a:effectLst/>
                          <a:latin typeface="Monaco" pitchFamily="2" charset="77"/>
                        </a:rPr>
                        <a:t>7</a:t>
                      </a:r>
                    </a:p>
                    <a:p>
                      <a:pPr algn="r" rtl="0" fontAlgn="base"/>
                      <a:r>
                        <a:rPr lang="en-NG" sz="1300" b="0" i="0">
                          <a:solidFill>
                            <a:srgbClr val="AFAFAF"/>
                          </a:solidFill>
                          <a:effectLst/>
                          <a:latin typeface="Monaco" pitchFamily="2" charset="77"/>
                        </a:rPr>
                        <a:t>8</a:t>
                      </a:r>
                    </a:p>
                    <a:p>
                      <a:pPr algn="r" rtl="0" fontAlgn="base"/>
                      <a:r>
                        <a:rPr lang="en-NG" sz="1300" b="0" i="0">
                          <a:solidFill>
                            <a:srgbClr val="AFAFAF"/>
                          </a:solidFill>
                          <a:effectLst/>
                          <a:latin typeface="Monaco" pitchFamily="2" charset="77"/>
                        </a:rPr>
                        <a:t>9</a:t>
                      </a:r>
                    </a:p>
                    <a:p>
                      <a:pPr algn="r" rtl="0" fontAlgn="base"/>
                      <a:r>
                        <a:rPr lang="en-NG" sz="1300" b="0" i="0">
                          <a:solidFill>
                            <a:srgbClr val="AFAFAF"/>
                          </a:solidFill>
                          <a:effectLst/>
                          <a:latin typeface="Monaco" pitchFamily="2" charset="77"/>
                        </a:rPr>
                        <a:t>10</a:t>
                      </a:r>
                    </a:p>
                    <a:p>
                      <a:pPr algn="r" rtl="0" fontAlgn="base"/>
                      <a:r>
                        <a:rPr lang="en-NG" sz="1300" b="0" i="0">
                          <a:solidFill>
                            <a:srgbClr val="AFAFAF"/>
                          </a:solidFill>
                          <a:effectLst/>
                          <a:latin typeface="Monaco" pitchFamily="2" charset="77"/>
                        </a:rPr>
                        <a:t>11</a:t>
                      </a:r>
                    </a:p>
                    <a:p>
                      <a:pPr algn="r" rtl="0" fontAlgn="base"/>
                      <a:r>
                        <a:rPr lang="en-NG" sz="1300" b="0" i="0">
                          <a:solidFill>
                            <a:srgbClr val="AFAFAF"/>
                          </a:solidFill>
                          <a:effectLst/>
                          <a:latin typeface="Monaco" pitchFamily="2" charset="77"/>
                        </a:rPr>
                        <a:t>12</a:t>
                      </a:r>
                    </a:p>
                    <a:p>
                      <a:pPr algn="r" rtl="0" fontAlgn="base"/>
                      <a:r>
                        <a:rPr lang="en-NG" sz="1300" b="0" i="0">
                          <a:solidFill>
                            <a:srgbClr val="AFAFAF"/>
                          </a:solidFill>
                          <a:effectLst/>
                          <a:latin typeface="Monaco" pitchFamily="2" charset="77"/>
                        </a:rPr>
                        <a:t>13</a:t>
                      </a:r>
                    </a:p>
                    <a:p>
                      <a:pPr algn="r" rtl="0" fontAlgn="base"/>
                      <a:r>
                        <a:rPr lang="en-NG" sz="1300" b="0" i="0">
                          <a:solidFill>
                            <a:srgbClr val="AFAFAF"/>
                          </a:solidFill>
                          <a:effectLst/>
                          <a:latin typeface="Monaco" pitchFamily="2" charset="77"/>
                        </a:rPr>
                        <a:t>14</a:t>
                      </a:r>
                    </a:p>
                    <a:p>
                      <a:pPr algn="r" rtl="0" fontAlgn="base"/>
                      <a:r>
                        <a:rPr lang="en-NG" sz="1300" b="0" i="0">
                          <a:solidFill>
                            <a:srgbClr val="AFAFAF"/>
                          </a:solidFill>
                          <a:effectLst/>
                          <a:latin typeface="Monaco" pitchFamily="2" charset="77"/>
                        </a:rPr>
                        <a:t>15</a:t>
                      </a:r>
                    </a:p>
                    <a:p>
                      <a:pPr algn="r" rtl="0" fontAlgn="base"/>
                      <a:r>
                        <a:rPr lang="en-NG" sz="1300" b="0" i="0">
                          <a:solidFill>
                            <a:srgbClr val="AFAFAF"/>
                          </a:solidFill>
                          <a:effectLst/>
                          <a:latin typeface="Monaco" pitchFamily="2" charset="77"/>
                        </a:rPr>
                        <a:t>16</a:t>
                      </a:r>
                    </a:p>
                    <a:p>
                      <a:pPr algn="r" rtl="0" fontAlgn="base"/>
                      <a:r>
                        <a:rPr lang="en-NG" sz="1300" b="0" i="0">
                          <a:solidFill>
                            <a:srgbClr val="AFAFAF"/>
                          </a:solidFill>
                          <a:effectLst/>
                          <a:latin typeface="Monaco" pitchFamily="2" charset="77"/>
                        </a:rPr>
                        <a:t>17</a:t>
                      </a:r>
                    </a:p>
                  </a:txBody>
                  <a:tcPr marL="0" marR="0" marT="0" marB="0" anchor="ctr">
                    <a:lnL>
                      <a:noFill/>
                    </a:lnL>
                    <a:lnR>
                      <a:noFill/>
                    </a:lnR>
                    <a:lnT>
                      <a:noFill/>
                    </a:lnT>
                    <a:lnB>
                      <a:noFill/>
                    </a:lnB>
                  </a:tcPr>
                </a:tc>
                <a:tc>
                  <a:txBody>
                    <a:bodyPr/>
                    <a:lstStyle/>
                    <a:p>
                      <a:pPr algn="l" rtl="0" fontAlgn="base"/>
                      <a:r>
                        <a:rPr lang="en-GB" sz="1300" b="0" i="0" dirty="0">
                          <a:effectLst/>
                          <a:latin typeface="Monaco" pitchFamily="2" charset="77"/>
                        </a:rPr>
                        <a:t>class </a:t>
                      </a:r>
                      <a:r>
                        <a:rPr lang="en-GB" sz="1300" b="0" i="0" dirty="0" err="1">
                          <a:effectLst/>
                          <a:latin typeface="Monaco" pitchFamily="2" charset="77"/>
                        </a:rPr>
                        <a:t>DemoParent</a:t>
                      </a:r>
                      <a:r>
                        <a:rPr lang="en-GB" sz="1300" b="0" i="0" dirty="0">
                          <a:effectLst/>
                          <a:latin typeface="Monaco" pitchFamily="2" charset="77"/>
                        </a:rPr>
                        <a:t>{  </a:t>
                      </a:r>
                    </a:p>
                    <a:p>
                      <a:pPr algn="l" rtl="0" fontAlgn="base"/>
                      <a:r>
                        <a:rPr lang="en-GB" sz="1300" b="0" i="0" dirty="0">
                          <a:effectLst/>
                          <a:latin typeface="Monaco" pitchFamily="2" charset="77"/>
                        </a:rPr>
                        <a:t>final void method(){</a:t>
                      </a:r>
                    </a:p>
                    <a:p>
                      <a:pPr algn="l" rtl="0" fontAlgn="base"/>
                      <a:r>
                        <a:rPr lang="en-GB" sz="1300" b="0" i="0" dirty="0" err="1">
                          <a:effectLst/>
                          <a:latin typeface="Monaco" pitchFamily="2" charset="77"/>
                        </a:rPr>
                        <a:t>System.out.println</a:t>
                      </a:r>
                      <a:r>
                        <a:rPr lang="en-GB" sz="1300" b="0" i="0" dirty="0">
                          <a:effectLst/>
                          <a:latin typeface="Monaco" pitchFamily="2" charset="77"/>
                        </a:rPr>
                        <a:t>("Parent class final method");</a:t>
                      </a:r>
                    </a:p>
                    <a:p>
                      <a:pPr algn="l" rtl="0" fontAlgn="base"/>
                      <a:r>
                        <a:rPr lang="en-GB" sz="1300" b="0" i="0" dirty="0">
                          <a:effectLst/>
                          <a:latin typeface="Monaco" pitchFamily="2" charset="77"/>
                        </a:rPr>
                        <a:t>}  </a:t>
                      </a:r>
                    </a:p>
                    <a:p>
                      <a:pPr algn="l" rtl="0" fontAlgn="base"/>
                      <a:r>
                        <a:rPr lang="en-GB" sz="1300" b="0" i="0" dirty="0">
                          <a:effectLst/>
                          <a:latin typeface="Monaco" pitchFamily="2" charset="77"/>
                        </a:rPr>
                        <a:t>}  </a:t>
                      </a:r>
                    </a:p>
                    <a:p>
                      <a:pPr algn="l" rtl="0" fontAlgn="base"/>
                      <a:r>
                        <a:rPr lang="en-GB" sz="1300" b="0" i="0" dirty="0">
                          <a:effectLst/>
                          <a:latin typeface="Monaco" pitchFamily="2" charset="77"/>
                        </a:rPr>
                        <a:t>      </a:t>
                      </a:r>
                    </a:p>
                    <a:p>
                      <a:pPr algn="l" rtl="0" fontAlgn="base"/>
                      <a:r>
                        <a:rPr lang="en-GB" sz="1300" b="0" i="0" dirty="0">
                          <a:effectLst/>
                          <a:latin typeface="Monaco" pitchFamily="2" charset="77"/>
                        </a:rPr>
                        <a:t>class Demo extends </a:t>
                      </a:r>
                      <a:r>
                        <a:rPr lang="en-GB" sz="1300" b="0" i="0" dirty="0" err="1">
                          <a:effectLst/>
                          <a:latin typeface="Monaco" pitchFamily="2" charset="77"/>
                        </a:rPr>
                        <a:t>DemoParent</a:t>
                      </a:r>
                      <a:r>
                        <a:rPr lang="en-GB" sz="1300" b="0" i="0" dirty="0">
                          <a:effectLst/>
                          <a:latin typeface="Monaco" pitchFamily="2" charset="77"/>
                        </a:rPr>
                        <a:t>{  </a:t>
                      </a:r>
                    </a:p>
                    <a:p>
                      <a:pPr algn="l" rtl="0" fontAlgn="base"/>
                      <a:r>
                        <a:rPr lang="en-GB" sz="1300" b="0" i="0" dirty="0">
                          <a:effectLst/>
                          <a:latin typeface="Monaco" pitchFamily="2" charset="77"/>
                        </a:rPr>
                        <a:t>//error</a:t>
                      </a:r>
                    </a:p>
                    <a:p>
                      <a:pPr algn="l" rtl="0" fontAlgn="base"/>
                      <a:r>
                        <a:rPr lang="en-GB" sz="1300" b="0" i="0" dirty="0">
                          <a:effectLst/>
                          <a:latin typeface="Monaco" pitchFamily="2" charset="77"/>
                        </a:rPr>
                        <a:t>void method(){</a:t>
                      </a:r>
                    </a:p>
                    <a:p>
                      <a:pPr algn="l" rtl="0" fontAlgn="base"/>
                      <a:r>
                        <a:rPr lang="en-GB" sz="1300" b="0" i="0" dirty="0" err="1">
                          <a:effectLst/>
                          <a:latin typeface="Monaco" pitchFamily="2" charset="77"/>
                        </a:rPr>
                        <a:t>System.out.println</a:t>
                      </a:r>
                      <a:r>
                        <a:rPr lang="en-GB" sz="1300" b="0" i="0" dirty="0">
                          <a:effectLst/>
                          <a:latin typeface="Monaco" pitchFamily="2" charset="77"/>
                        </a:rPr>
                        <a:t>("final method modified inside child class");</a:t>
                      </a:r>
                    </a:p>
                    <a:p>
                      <a:pPr algn="l" rtl="0" fontAlgn="base"/>
                      <a:r>
                        <a:rPr lang="en-GB" sz="1300" b="0" i="0" dirty="0">
                          <a:effectLst/>
                          <a:latin typeface="Monaco" pitchFamily="2" charset="77"/>
                        </a:rPr>
                        <a:t>}  </a:t>
                      </a:r>
                    </a:p>
                    <a:p>
                      <a:pPr algn="l" rtl="0" fontAlgn="base"/>
                      <a:r>
                        <a:rPr lang="en-GB" sz="1300" b="0" i="0" dirty="0">
                          <a:effectLst/>
                          <a:latin typeface="Monaco" pitchFamily="2" charset="77"/>
                        </a:rPr>
                        <a:t>      </a:t>
                      </a:r>
                    </a:p>
                    <a:p>
                      <a:pPr algn="l" rtl="0" fontAlgn="base"/>
                      <a:r>
                        <a:rPr lang="en-GB" sz="1300" b="0" i="0" dirty="0">
                          <a:effectLst/>
                          <a:latin typeface="Monaco" pitchFamily="2" charset="77"/>
                        </a:rPr>
                        <a:t>public static void main(String </a:t>
                      </a:r>
                      <a:r>
                        <a:rPr lang="en-GB" sz="1300" b="0" i="0" dirty="0" err="1">
                          <a:effectLst/>
                          <a:latin typeface="Monaco" pitchFamily="2" charset="77"/>
                        </a:rPr>
                        <a:t>args</a:t>
                      </a:r>
                      <a:r>
                        <a:rPr lang="en-GB" sz="1300" b="0" i="0" dirty="0">
                          <a:effectLst/>
                          <a:latin typeface="Monaco" pitchFamily="2" charset="77"/>
                        </a:rPr>
                        <a:t>[]){  </a:t>
                      </a:r>
                    </a:p>
                    <a:p>
                      <a:pPr algn="l" rtl="0" fontAlgn="base"/>
                      <a:r>
                        <a:rPr lang="en-GB" sz="1300" b="0" i="0" dirty="0">
                          <a:effectLst/>
                          <a:latin typeface="Monaco" pitchFamily="2" charset="77"/>
                        </a:rPr>
                        <a:t>Demo d = new Demo();  </a:t>
                      </a:r>
                    </a:p>
                    <a:p>
                      <a:pPr algn="l" rtl="0" fontAlgn="base"/>
                      <a:r>
                        <a:rPr lang="en-GB" sz="1300" b="0" i="0" dirty="0" err="1">
                          <a:effectLst/>
                          <a:latin typeface="Monaco" pitchFamily="2" charset="77"/>
                        </a:rPr>
                        <a:t>d.method</a:t>
                      </a:r>
                      <a:r>
                        <a:rPr lang="en-GB" sz="1300" b="0" i="0" dirty="0">
                          <a:effectLst/>
                          <a:latin typeface="Monaco" pitchFamily="2" charset="77"/>
                        </a:rPr>
                        <a:t>();  </a:t>
                      </a:r>
                    </a:p>
                    <a:p>
                      <a:pPr algn="l" rtl="0" fontAlgn="base"/>
                      <a:r>
                        <a:rPr lang="en-GB" sz="1300" b="0" i="0" dirty="0">
                          <a:effectLst/>
                          <a:latin typeface="Monaco" pitchFamily="2" charset="77"/>
                        </a:rPr>
                        <a:t>}  </a:t>
                      </a:r>
                    </a:p>
                    <a:p>
                      <a:pPr algn="l" rtl="0" fontAlgn="base"/>
                      <a:r>
                        <a:rPr lang="en-GB" sz="1300"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3380429626"/>
                  </a:ext>
                </a:extLst>
              </a:tr>
            </a:tbl>
          </a:graphicData>
        </a:graphic>
      </p:graphicFrame>
      <p:sp>
        <p:nvSpPr>
          <p:cNvPr id="3" name="Rectangle 2">
            <a:extLst>
              <a:ext uri="{FF2B5EF4-FFF2-40B4-BE49-F238E27FC236}">
                <a16:creationId xmlns:a16="http://schemas.microsoft.com/office/drawing/2014/main" id="{FD592F21-0F21-4E04-E5BF-F06BC266C5BE}"/>
              </a:ext>
            </a:extLst>
          </p:cNvPr>
          <p:cNvSpPr>
            <a:spLocks noChangeArrowheads="1"/>
          </p:cNvSpPr>
          <p:nvPr/>
        </p:nvSpPr>
        <p:spPr bwMode="auto">
          <a:xfrm>
            <a:off x="847746" y="587375"/>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300" b="1" i="1" u="none" strike="noStrike" cap="none" normalizeH="0" baseline="0">
                <a:ln>
                  <a:noFill/>
                </a:ln>
                <a:solidFill>
                  <a:srgbClr val="444444"/>
                </a:solidFill>
                <a:effectLst/>
                <a:latin typeface="Inter"/>
              </a:rPr>
              <a:t>Example</a:t>
            </a:r>
            <a:r>
              <a:rPr kumimoji="0" lang="en-NG" altLang="en-NG" sz="1300" b="1" i="0" u="none" strike="noStrike" cap="none" normalizeH="0" baseline="0">
                <a:ln>
                  <a:noFill/>
                </a:ln>
                <a:solidFill>
                  <a:srgbClr val="444444"/>
                </a:solidFill>
                <a:effectLst/>
                <a:latin typeface="Inter"/>
              </a:rPr>
              <a:t>:</a:t>
            </a:r>
            <a:endParaRPr kumimoji="0" lang="en-NG" altLang="en-NG" sz="10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NG" altLang="en-NG" sz="1800" b="0" i="0" u="none" strike="noStrike" cap="none" normalizeH="0" baseline="0">
                <a:ln>
                  <a:noFill/>
                </a:ln>
                <a:solidFill>
                  <a:schemeClr val="tx1"/>
                </a:solidFill>
                <a:effectLst/>
                <a:latin typeface="Arial" panose="020B0604020202020204" pitchFamily="34" charset="0"/>
              </a:rPr>
            </a:br>
            <a:endParaRPr kumimoji="0" lang="en-NG" altLang="en-NG"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4245490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79A5B12-5744-1652-209D-392EEA496FA8}"/>
              </a:ext>
            </a:extLst>
          </p:cNvPr>
          <p:cNvGraphicFramePr>
            <a:graphicFrameLocks noGrp="1"/>
          </p:cNvGraphicFramePr>
          <p:nvPr>
            <p:extLst>
              <p:ext uri="{D42A27DB-BD31-4B8C-83A1-F6EECF244321}">
                <p14:modId xmlns:p14="http://schemas.microsoft.com/office/powerpoint/2010/main" val="2433039509"/>
              </p:ext>
            </p:extLst>
          </p:nvPr>
        </p:nvGraphicFramePr>
        <p:xfrm>
          <a:off x="336630" y="2102644"/>
          <a:ext cx="6856210" cy="3566160"/>
        </p:xfrm>
        <a:graphic>
          <a:graphicData uri="http://schemas.openxmlformats.org/drawingml/2006/table">
            <a:tbl>
              <a:tblPr/>
              <a:tblGrid>
                <a:gridCol w="491576">
                  <a:extLst>
                    <a:ext uri="{9D8B030D-6E8A-4147-A177-3AD203B41FA5}">
                      <a16:colId xmlns:a16="http://schemas.microsoft.com/office/drawing/2014/main" val="2569305495"/>
                    </a:ext>
                  </a:extLst>
                </a:gridCol>
                <a:gridCol w="6364634">
                  <a:extLst>
                    <a:ext uri="{9D8B030D-6E8A-4147-A177-3AD203B41FA5}">
                      <a16:colId xmlns:a16="http://schemas.microsoft.com/office/drawing/2014/main" val="1487473301"/>
                    </a:ext>
                  </a:extLst>
                </a:gridCol>
              </a:tblGrid>
              <a:tr h="0">
                <a:tc>
                  <a:txBody>
                    <a:bodyPr/>
                    <a:lstStyle/>
                    <a:p>
                      <a:pPr algn="r" rtl="0" fontAlgn="base"/>
                      <a:r>
                        <a:rPr lang="en-NG" b="0" i="0">
                          <a:solidFill>
                            <a:srgbClr val="AFAFAF"/>
                          </a:solidFill>
                          <a:effectLst/>
                          <a:latin typeface="Monaco" pitchFamily="2" charset="77"/>
                        </a:rPr>
                        <a:t>1</a:t>
                      </a:r>
                    </a:p>
                    <a:p>
                      <a:pPr algn="r" rtl="0" fontAlgn="base"/>
                      <a:r>
                        <a:rPr lang="en-NG" b="0" i="0">
                          <a:solidFill>
                            <a:srgbClr val="AFAFAF"/>
                          </a:solidFill>
                          <a:effectLst/>
                          <a:latin typeface="Monaco" pitchFamily="2" charset="77"/>
                        </a:rPr>
                        <a:t>2</a:t>
                      </a:r>
                    </a:p>
                    <a:p>
                      <a:pPr algn="r" rtl="0" fontAlgn="base"/>
                      <a:r>
                        <a:rPr lang="en-NG" b="0" i="0">
                          <a:solidFill>
                            <a:srgbClr val="AFAFAF"/>
                          </a:solidFill>
                          <a:effectLst/>
                          <a:latin typeface="Monaco" pitchFamily="2" charset="77"/>
                        </a:rPr>
                        <a:t>3</a:t>
                      </a:r>
                    </a:p>
                    <a:p>
                      <a:pPr algn="r" rtl="0" fontAlgn="base"/>
                      <a:r>
                        <a:rPr lang="en-NG" b="0" i="0">
                          <a:solidFill>
                            <a:srgbClr val="AFAFAF"/>
                          </a:solidFill>
                          <a:effectLst/>
                          <a:latin typeface="Monaco" pitchFamily="2" charset="77"/>
                        </a:rPr>
                        <a:t>4</a:t>
                      </a:r>
                    </a:p>
                    <a:p>
                      <a:pPr algn="r" rtl="0" fontAlgn="base"/>
                      <a:r>
                        <a:rPr lang="en-NG" b="0" i="0">
                          <a:solidFill>
                            <a:srgbClr val="AFAFAF"/>
                          </a:solidFill>
                          <a:effectLst/>
                          <a:latin typeface="Monaco" pitchFamily="2" charset="77"/>
                        </a:rPr>
                        <a:t>5</a:t>
                      </a:r>
                    </a:p>
                    <a:p>
                      <a:pPr algn="r" rtl="0" fontAlgn="base"/>
                      <a:r>
                        <a:rPr lang="en-NG" b="0" i="0">
                          <a:solidFill>
                            <a:srgbClr val="AFAFAF"/>
                          </a:solidFill>
                          <a:effectLst/>
                          <a:latin typeface="Monaco" pitchFamily="2" charset="77"/>
                        </a:rPr>
                        <a:t>6</a:t>
                      </a:r>
                    </a:p>
                    <a:p>
                      <a:pPr algn="r" rtl="0" fontAlgn="base"/>
                      <a:r>
                        <a:rPr lang="en-NG" b="0" i="0">
                          <a:solidFill>
                            <a:srgbClr val="AFAFAF"/>
                          </a:solidFill>
                          <a:effectLst/>
                          <a:latin typeface="Monaco" pitchFamily="2" charset="77"/>
                        </a:rPr>
                        <a:t>7</a:t>
                      </a:r>
                    </a:p>
                    <a:p>
                      <a:pPr algn="r" rtl="0" fontAlgn="base"/>
                      <a:r>
                        <a:rPr lang="en-NG" b="0" i="0">
                          <a:solidFill>
                            <a:srgbClr val="AFAFAF"/>
                          </a:solidFill>
                          <a:effectLst/>
                          <a:latin typeface="Monaco" pitchFamily="2" charset="77"/>
                        </a:rPr>
                        <a:t>8</a:t>
                      </a:r>
                    </a:p>
                    <a:p>
                      <a:pPr algn="r" rtl="0" fontAlgn="base"/>
                      <a:r>
                        <a:rPr lang="en-NG" b="0" i="0">
                          <a:solidFill>
                            <a:srgbClr val="AFAFAF"/>
                          </a:solidFill>
                          <a:effectLst/>
                          <a:latin typeface="Monaco" pitchFamily="2" charset="77"/>
                        </a:rPr>
                        <a:t>9</a:t>
                      </a:r>
                    </a:p>
                    <a:p>
                      <a:pPr algn="r" rtl="0" fontAlgn="base"/>
                      <a:r>
                        <a:rPr lang="en-NG" b="0" i="0">
                          <a:solidFill>
                            <a:srgbClr val="AFAFAF"/>
                          </a:solidFill>
                          <a:effectLst/>
                          <a:latin typeface="Monaco" pitchFamily="2" charset="77"/>
                        </a:rPr>
                        <a:t>10</a:t>
                      </a:r>
                    </a:p>
                    <a:p>
                      <a:pPr algn="r" rtl="0" fontAlgn="base"/>
                      <a:r>
                        <a:rPr lang="en-NG" b="0" i="0">
                          <a:solidFill>
                            <a:srgbClr val="AFAFAF"/>
                          </a:solidFill>
                          <a:effectLst/>
                          <a:latin typeface="Monaco" pitchFamily="2" charset="77"/>
                        </a:rPr>
                        <a:t>11</a:t>
                      </a:r>
                    </a:p>
                    <a:p>
                      <a:pPr algn="r" rtl="0" fontAlgn="base"/>
                      <a:r>
                        <a:rPr lang="en-NG" b="0" i="0">
                          <a:solidFill>
                            <a:srgbClr val="AFAFAF"/>
                          </a:solidFill>
                          <a:effectLst/>
                          <a:latin typeface="Monaco" pitchFamily="2" charset="77"/>
                        </a:rPr>
                        <a:t>12</a:t>
                      </a:r>
                    </a:p>
                  </a:txBody>
                  <a:tcPr marL="0" marR="0" marT="0" marB="0" anchor="ctr">
                    <a:lnL>
                      <a:noFill/>
                    </a:lnL>
                    <a:lnR>
                      <a:noFill/>
                    </a:lnR>
                    <a:lnT>
                      <a:noFill/>
                    </a:lnT>
                    <a:lnB>
                      <a:noFill/>
                    </a:lnB>
                  </a:tcPr>
                </a:tc>
                <a:tc>
                  <a:txBody>
                    <a:bodyPr/>
                    <a:lstStyle/>
                    <a:p>
                      <a:pPr algn="l" rtl="0" fontAlgn="base"/>
                      <a:r>
                        <a:rPr lang="en-GB" b="0" i="0" dirty="0">
                          <a:effectLst/>
                          <a:latin typeface="Monaco" pitchFamily="2" charset="77"/>
                        </a:rPr>
                        <a:t>class </a:t>
                      </a:r>
                      <a:r>
                        <a:rPr lang="en-GB" b="0" i="0" dirty="0" err="1">
                          <a:effectLst/>
                          <a:latin typeface="Monaco" pitchFamily="2" charset="77"/>
                        </a:rPr>
                        <a:t>DemoParent</a:t>
                      </a:r>
                      <a:r>
                        <a:rPr lang="en-GB" b="0" i="0" dirty="0">
                          <a:effectLst/>
                          <a:latin typeface="Monaco" pitchFamily="2" charset="77"/>
                        </a:rPr>
                        <a:t>{  </a:t>
                      </a:r>
                    </a:p>
                    <a:p>
                      <a:pPr algn="l" rtl="0" fontAlgn="base"/>
                      <a:r>
                        <a:rPr lang="en-GB" b="0" i="0" dirty="0">
                          <a:effectLst/>
                          <a:latin typeface="Monaco" pitchFamily="2" charset="77"/>
                        </a:rPr>
                        <a:t>final void method(){</a:t>
                      </a:r>
                    </a:p>
                    <a:p>
                      <a:pPr algn="l" rtl="0" fontAlgn="base"/>
                      <a:r>
                        <a:rPr lang="en-GB" b="0" i="0" dirty="0" err="1">
                          <a:effectLst/>
                          <a:latin typeface="Monaco" pitchFamily="2" charset="77"/>
                        </a:rPr>
                        <a:t>System.out.println</a:t>
                      </a:r>
                      <a:r>
                        <a:rPr lang="en-GB" b="0" i="0" dirty="0">
                          <a:effectLst/>
                          <a:latin typeface="Monaco" pitchFamily="2" charset="77"/>
                        </a:rPr>
                        <a:t>("Parent class final method");</a:t>
                      </a:r>
                    </a:p>
                    <a:p>
                      <a:pPr algn="l" rtl="0" fontAlgn="base"/>
                      <a:r>
                        <a:rPr lang="en-GB" b="0" i="0" dirty="0">
                          <a:effectLst/>
                          <a:latin typeface="Monaco" pitchFamily="2" charset="77"/>
                        </a:rPr>
                        <a:t>}  </a:t>
                      </a:r>
                    </a:p>
                    <a:p>
                      <a:pPr algn="l" rtl="0" fontAlgn="base"/>
                      <a:r>
                        <a:rPr lang="en-GB" b="0" i="0" dirty="0">
                          <a:effectLst/>
                          <a:latin typeface="Monaco" pitchFamily="2" charset="77"/>
                        </a:rPr>
                        <a:t>}  </a:t>
                      </a:r>
                    </a:p>
                    <a:p>
                      <a:pPr algn="l" rtl="0" fontAlgn="base"/>
                      <a:r>
                        <a:rPr lang="en-GB" b="0" i="0" dirty="0">
                          <a:effectLst/>
                          <a:latin typeface="Monaco" pitchFamily="2" charset="77"/>
                        </a:rPr>
                        <a:t>      </a:t>
                      </a:r>
                    </a:p>
                    <a:p>
                      <a:pPr algn="l" rtl="0" fontAlgn="base"/>
                      <a:r>
                        <a:rPr lang="en-GB" b="0" i="0" dirty="0">
                          <a:effectLst/>
                          <a:latin typeface="Monaco" pitchFamily="2" charset="77"/>
                        </a:rPr>
                        <a:t>class Demo extends </a:t>
                      </a:r>
                      <a:r>
                        <a:rPr lang="en-GB" b="0" i="0" dirty="0" err="1">
                          <a:effectLst/>
                          <a:latin typeface="Monaco" pitchFamily="2" charset="77"/>
                        </a:rPr>
                        <a:t>DemoParent</a:t>
                      </a:r>
                      <a:r>
                        <a:rPr lang="en-GB" b="0" i="0" dirty="0">
                          <a:effectLst/>
                          <a:latin typeface="Monaco" pitchFamily="2" charset="77"/>
                        </a:rPr>
                        <a:t>{</a:t>
                      </a:r>
                    </a:p>
                    <a:p>
                      <a:pPr algn="l" rtl="0" fontAlgn="base"/>
                      <a:r>
                        <a:rPr lang="en-GB" b="0" i="0" dirty="0">
                          <a:effectLst/>
                          <a:latin typeface="Monaco" pitchFamily="2" charset="77"/>
                        </a:rPr>
                        <a:t>public static void main(String </a:t>
                      </a:r>
                      <a:r>
                        <a:rPr lang="en-GB" b="0" i="0" dirty="0" err="1">
                          <a:effectLst/>
                          <a:latin typeface="Monaco" pitchFamily="2" charset="77"/>
                        </a:rPr>
                        <a:t>args</a:t>
                      </a:r>
                      <a:r>
                        <a:rPr lang="en-GB" b="0" i="0" dirty="0">
                          <a:effectLst/>
                          <a:latin typeface="Monaco" pitchFamily="2" charset="77"/>
                        </a:rPr>
                        <a:t>[]){  </a:t>
                      </a:r>
                    </a:p>
                    <a:p>
                      <a:pPr algn="l" rtl="0" fontAlgn="base"/>
                      <a:r>
                        <a:rPr lang="en-GB" b="0" i="0" dirty="0">
                          <a:effectLst/>
                          <a:latin typeface="Monaco" pitchFamily="2" charset="77"/>
                        </a:rPr>
                        <a:t>Demo d = new Demo();  </a:t>
                      </a:r>
                    </a:p>
                    <a:p>
                      <a:pPr algn="l" rtl="0" fontAlgn="base"/>
                      <a:r>
                        <a:rPr lang="en-GB" b="0" i="0" dirty="0" err="1">
                          <a:effectLst/>
                          <a:latin typeface="Monaco" pitchFamily="2" charset="77"/>
                        </a:rPr>
                        <a:t>d.method</a:t>
                      </a:r>
                      <a:r>
                        <a:rPr lang="en-GB" b="0" i="0" dirty="0">
                          <a:effectLst/>
                          <a:latin typeface="Monaco" pitchFamily="2" charset="77"/>
                        </a:rPr>
                        <a:t>();  </a:t>
                      </a:r>
                    </a:p>
                    <a:p>
                      <a:pPr algn="l" rtl="0" fontAlgn="base"/>
                      <a:r>
                        <a:rPr lang="en-GB" b="0" i="0" dirty="0">
                          <a:effectLst/>
                          <a:latin typeface="Monaco" pitchFamily="2" charset="77"/>
                        </a:rPr>
                        <a:t>}  </a:t>
                      </a:r>
                    </a:p>
                    <a:p>
                      <a:pPr algn="l" rtl="0" fontAlgn="base"/>
                      <a:r>
                        <a:rPr lang="en-GB"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1953799622"/>
                  </a:ext>
                </a:extLst>
              </a:tr>
            </a:tbl>
          </a:graphicData>
        </a:graphic>
      </p:graphicFrame>
      <p:sp>
        <p:nvSpPr>
          <p:cNvPr id="3" name="Rectangle 2">
            <a:extLst>
              <a:ext uri="{FF2B5EF4-FFF2-40B4-BE49-F238E27FC236}">
                <a16:creationId xmlns:a16="http://schemas.microsoft.com/office/drawing/2014/main" id="{FFABB4F7-479D-FCFB-549C-8B6A86B7B495}"/>
              </a:ext>
            </a:extLst>
          </p:cNvPr>
          <p:cNvSpPr>
            <a:spLocks noChangeArrowheads="1"/>
          </p:cNvSpPr>
          <p:nvPr/>
        </p:nvSpPr>
        <p:spPr bwMode="auto">
          <a:xfrm>
            <a:off x="158400" y="102227"/>
            <a:ext cx="11562545" cy="147732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2400" b="0" i="0" u="none" strike="noStrike" cap="none" normalizeH="0" baseline="0" dirty="0">
                <a:ln>
                  <a:noFill/>
                </a:ln>
                <a:solidFill>
                  <a:srgbClr val="444444"/>
                </a:solidFill>
                <a:effectLst/>
                <a:latin typeface="Inter"/>
              </a:rPr>
              <a:t>The above code will throw an error as we are trying to modify the final method inside the child class(demo) of the parent class(demoParent).</a:t>
            </a:r>
            <a:endParaRPr kumimoji="0" lang="en-NG" altLang="en-NG"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2400" b="1" i="0" u="none" strike="noStrike" cap="none" normalizeH="0" baseline="0" dirty="0">
                <a:ln>
                  <a:noFill/>
                </a:ln>
                <a:solidFill>
                  <a:srgbClr val="444444"/>
                </a:solidFill>
                <a:effectLst/>
                <a:latin typeface="Inter"/>
              </a:rPr>
              <a:t>Instead of modifying the method, we can use it as shown below:</a:t>
            </a:r>
            <a:endParaRPr kumimoji="0" lang="en-NG" altLang="en-NG"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NG" altLang="en-NG"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1089028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A7FAE7-F3A1-8D4F-EA35-2BD37C5F2C79}"/>
              </a:ext>
            </a:extLst>
          </p:cNvPr>
          <p:cNvSpPr txBox="1"/>
          <p:nvPr/>
        </p:nvSpPr>
        <p:spPr>
          <a:xfrm>
            <a:off x="665018" y="692590"/>
            <a:ext cx="6103916" cy="3139321"/>
          </a:xfrm>
          <a:prstGeom prst="rect">
            <a:avLst/>
          </a:prstGeom>
          <a:noFill/>
        </p:spPr>
        <p:txBody>
          <a:bodyPr wrap="square">
            <a:spAutoFit/>
          </a:bodyPr>
          <a:lstStyle/>
          <a:p>
            <a:pPr algn="l" fontAlgn="base"/>
            <a:r>
              <a:rPr lang="en-GB" b="1" i="0" dirty="0">
                <a:effectLst/>
                <a:latin typeface="Inter"/>
              </a:rPr>
              <a:t>Equals Method in Java</a:t>
            </a:r>
          </a:p>
          <a:p>
            <a:pPr algn="l" fontAlgn="base"/>
            <a:r>
              <a:rPr lang="en-GB" b="0" i="0" dirty="0">
                <a:solidFill>
                  <a:srgbClr val="444444"/>
                </a:solidFill>
                <a:effectLst/>
                <a:latin typeface="Inter"/>
              </a:rPr>
              <a:t>As the name suggests in java, .equals() is a method used to compare two objects for equality. The .equals() method in java is used to check if the two strings have similar values. It checks them character by character. One should not confuse .equals() method with == operator. The String equals() method compares the two given strings based on the content of the string, whereas the == operator is used for address comparison. If all the contents of both the strings are the same, then .equals() returns true otherwise, it returns false. If all characters are not matched, then it returns false. </a:t>
            </a:r>
          </a:p>
        </p:txBody>
      </p:sp>
    </p:spTree>
    <p:extLst>
      <p:ext uri="{BB962C8B-B14F-4D97-AF65-F5344CB8AC3E}">
        <p14:creationId xmlns:p14="http://schemas.microsoft.com/office/powerpoint/2010/main" val="451795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Loops in Java">
            <a:extLst>
              <a:ext uri="{FF2B5EF4-FFF2-40B4-BE49-F238E27FC236}">
                <a16:creationId xmlns:a16="http://schemas.microsoft.com/office/drawing/2014/main" id="{7CE05FD3-894B-5436-9BDA-317FE6D131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7862" y="2408582"/>
            <a:ext cx="6337738" cy="33065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038CC6E-5421-A2CD-924D-7584B1E7D78D}"/>
              </a:ext>
            </a:extLst>
          </p:cNvPr>
          <p:cNvSpPr txBox="1"/>
          <p:nvPr/>
        </p:nvSpPr>
        <p:spPr>
          <a:xfrm>
            <a:off x="367862" y="122437"/>
            <a:ext cx="6096000" cy="1754326"/>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3600" b="0" i="0" u="none" strike="noStrike" cap="none" normalizeH="0" baseline="0" dirty="0">
                <a:ln>
                  <a:noFill/>
                </a:ln>
                <a:solidFill>
                  <a:srgbClr val="610B38"/>
                </a:solidFill>
                <a:effectLst/>
                <a:latin typeface="erdana"/>
              </a:rPr>
              <a:t>Loops in Java</a:t>
            </a: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800" b="0" i="0" u="none" strike="noStrike" cap="none" normalizeH="0" baseline="0" dirty="0">
                <a:ln>
                  <a:noFill/>
                </a:ln>
                <a:solidFill>
                  <a:srgbClr val="333333"/>
                </a:solidFill>
                <a:effectLst/>
                <a:latin typeface="inter-regular"/>
              </a:rPr>
              <a:t>The Java </a:t>
            </a:r>
            <a:r>
              <a:rPr kumimoji="0" lang="en-NG" altLang="en-NG" sz="1800" b="0" i="1" u="none" strike="noStrike" cap="none" normalizeH="0" baseline="0" dirty="0">
                <a:ln>
                  <a:noFill/>
                </a:ln>
                <a:solidFill>
                  <a:srgbClr val="333333"/>
                </a:solidFill>
                <a:effectLst/>
                <a:latin typeface="inter-regular"/>
              </a:rPr>
              <a:t>for loop</a:t>
            </a:r>
            <a:r>
              <a:rPr kumimoji="0" lang="en-NG" altLang="en-NG" sz="1800" b="0" i="0" u="none" strike="noStrike" cap="none" normalizeH="0" baseline="0" dirty="0">
                <a:ln>
                  <a:noFill/>
                </a:ln>
                <a:solidFill>
                  <a:srgbClr val="333333"/>
                </a:solidFill>
                <a:effectLst/>
                <a:latin typeface="inter-regular"/>
              </a:rPr>
              <a:t> is used to iterate a part of the program several times. If the number of iteration is </a:t>
            </a:r>
            <a:r>
              <a:rPr kumimoji="0" lang="en-NG" altLang="en-NG" sz="1800" b="1" i="0" u="none" strike="noStrike" cap="none" normalizeH="0" baseline="0" dirty="0">
                <a:ln>
                  <a:noFill/>
                </a:ln>
                <a:solidFill>
                  <a:srgbClr val="333333"/>
                </a:solidFill>
                <a:effectLst/>
                <a:latin typeface="inter-bold"/>
              </a:rPr>
              <a:t>fixed</a:t>
            </a:r>
            <a:r>
              <a:rPr kumimoji="0" lang="en-NG" altLang="en-NG" sz="1800" b="0" i="0" u="none" strike="noStrike" cap="none" normalizeH="0" baseline="0" dirty="0">
                <a:ln>
                  <a:noFill/>
                </a:ln>
                <a:solidFill>
                  <a:srgbClr val="333333"/>
                </a:solidFill>
                <a:effectLst/>
                <a:latin typeface="inter-regular"/>
              </a:rPr>
              <a:t>, it is recommended to use for loop.</a:t>
            </a:r>
            <a:endParaRPr kumimoji="0" lang="en-NG" altLang="en-NG"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800" b="0" i="0" u="none" strike="noStrike" cap="none" normalizeH="0" baseline="0" dirty="0">
                <a:ln>
                  <a:noFill/>
                </a:ln>
                <a:solidFill>
                  <a:srgbClr val="333333"/>
                </a:solidFill>
                <a:effectLst/>
                <a:latin typeface="inter-regular"/>
              </a:rPr>
              <a:t>There are three types of for loops in Java</a:t>
            </a:r>
            <a:endParaRPr lang="en-NG" dirty="0"/>
          </a:p>
        </p:txBody>
      </p:sp>
    </p:spTree>
    <p:extLst>
      <p:ext uri="{BB962C8B-B14F-4D97-AF65-F5344CB8AC3E}">
        <p14:creationId xmlns:p14="http://schemas.microsoft.com/office/powerpoint/2010/main" val="405934754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278228F-5AA9-8D30-375B-CD20650EB6C7}"/>
              </a:ext>
            </a:extLst>
          </p:cNvPr>
          <p:cNvGraphicFramePr>
            <a:graphicFrameLocks noGrp="1"/>
          </p:cNvGraphicFramePr>
          <p:nvPr>
            <p:extLst>
              <p:ext uri="{D42A27DB-BD31-4B8C-83A1-F6EECF244321}">
                <p14:modId xmlns:p14="http://schemas.microsoft.com/office/powerpoint/2010/main" val="2886134552"/>
              </p:ext>
            </p:extLst>
          </p:nvPr>
        </p:nvGraphicFramePr>
        <p:xfrm>
          <a:off x="162914" y="697542"/>
          <a:ext cx="6467373" cy="3886200"/>
        </p:xfrm>
        <a:graphic>
          <a:graphicData uri="http://schemas.openxmlformats.org/drawingml/2006/table">
            <a:tbl>
              <a:tblPr/>
              <a:tblGrid>
                <a:gridCol w="463697">
                  <a:extLst>
                    <a:ext uri="{9D8B030D-6E8A-4147-A177-3AD203B41FA5}">
                      <a16:colId xmlns:a16="http://schemas.microsoft.com/office/drawing/2014/main" val="3124232646"/>
                    </a:ext>
                  </a:extLst>
                </a:gridCol>
                <a:gridCol w="6003676">
                  <a:extLst>
                    <a:ext uri="{9D8B030D-6E8A-4147-A177-3AD203B41FA5}">
                      <a16:colId xmlns:a16="http://schemas.microsoft.com/office/drawing/2014/main" val="966028762"/>
                    </a:ext>
                  </a:extLst>
                </a:gridCol>
              </a:tblGrid>
              <a:tr h="3881437">
                <a:tc>
                  <a:txBody>
                    <a:bodyPr/>
                    <a:lstStyle/>
                    <a:p>
                      <a:pPr algn="r" rtl="0" fontAlgn="base"/>
                      <a:r>
                        <a:rPr lang="en-NG" sz="1700" b="0" i="0">
                          <a:solidFill>
                            <a:srgbClr val="AFAFAF"/>
                          </a:solidFill>
                          <a:effectLst/>
                          <a:latin typeface="Monaco" pitchFamily="2" charset="77"/>
                        </a:rPr>
                        <a:t>1</a:t>
                      </a:r>
                    </a:p>
                    <a:p>
                      <a:pPr algn="r" rtl="0" fontAlgn="base"/>
                      <a:r>
                        <a:rPr lang="en-NG" sz="1700" b="0" i="0">
                          <a:solidFill>
                            <a:srgbClr val="AFAFAF"/>
                          </a:solidFill>
                          <a:effectLst/>
                          <a:latin typeface="Monaco" pitchFamily="2" charset="77"/>
                        </a:rPr>
                        <a:t>2</a:t>
                      </a:r>
                    </a:p>
                    <a:p>
                      <a:pPr algn="r" rtl="0" fontAlgn="base"/>
                      <a:r>
                        <a:rPr lang="en-NG" sz="1700" b="0" i="0">
                          <a:solidFill>
                            <a:srgbClr val="AFAFAF"/>
                          </a:solidFill>
                          <a:effectLst/>
                          <a:latin typeface="Monaco" pitchFamily="2" charset="77"/>
                        </a:rPr>
                        <a:t>3</a:t>
                      </a:r>
                    </a:p>
                    <a:p>
                      <a:pPr algn="r" rtl="0" fontAlgn="base"/>
                      <a:r>
                        <a:rPr lang="en-NG" sz="1700" b="0" i="0">
                          <a:solidFill>
                            <a:srgbClr val="AFAFAF"/>
                          </a:solidFill>
                          <a:effectLst/>
                          <a:latin typeface="Monaco" pitchFamily="2" charset="77"/>
                        </a:rPr>
                        <a:t>4</a:t>
                      </a:r>
                    </a:p>
                    <a:p>
                      <a:pPr algn="r" rtl="0" fontAlgn="base"/>
                      <a:r>
                        <a:rPr lang="en-NG" sz="1700" b="0" i="0">
                          <a:solidFill>
                            <a:srgbClr val="AFAFAF"/>
                          </a:solidFill>
                          <a:effectLst/>
                          <a:latin typeface="Monaco" pitchFamily="2" charset="77"/>
                        </a:rPr>
                        <a:t>5</a:t>
                      </a:r>
                    </a:p>
                    <a:p>
                      <a:pPr algn="r" rtl="0" fontAlgn="base"/>
                      <a:r>
                        <a:rPr lang="en-NG" sz="1700" b="0" i="0">
                          <a:solidFill>
                            <a:srgbClr val="AFAFAF"/>
                          </a:solidFill>
                          <a:effectLst/>
                          <a:latin typeface="Monaco" pitchFamily="2" charset="77"/>
                        </a:rPr>
                        <a:t>6</a:t>
                      </a:r>
                    </a:p>
                    <a:p>
                      <a:pPr algn="r" rtl="0" fontAlgn="base"/>
                      <a:r>
                        <a:rPr lang="en-NG" sz="1700" b="0" i="0">
                          <a:solidFill>
                            <a:srgbClr val="AFAFAF"/>
                          </a:solidFill>
                          <a:effectLst/>
                          <a:latin typeface="Monaco" pitchFamily="2" charset="77"/>
                        </a:rPr>
                        <a:t>7</a:t>
                      </a:r>
                    </a:p>
                    <a:p>
                      <a:pPr algn="r" rtl="0" fontAlgn="base"/>
                      <a:r>
                        <a:rPr lang="en-NG" sz="1700" b="0" i="0">
                          <a:solidFill>
                            <a:srgbClr val="AFAFAF"/>
                          </a:solidFill>
                          <a:effectLst/>
                          <a:latin typeface="Monaco" pitchFamily="2" charset="77"/>
                        </a:rPr>
                        <a:t>8</a:t>
                      </a:r>
                    </a:p>
                    <a:p>
                      <a:pPr algn="r" rtl="0" fontAlgn="base"/>
                      <a:r>
                        <a:rPr lang="en-NG" sz="1700" b="0" i="0">
                          <a:solidFill>
                            <a:srgbClr val="AFAFAF"/>
                          </a:solidFill>
                          <a:effectLst/>
                          <a:latin typeface="Monaco" pitchFamily="2" charset="77"/>
                        </a:rPr>
                        <a:t>9</a:t>
                      </a:r>
                    </a:p>
                    <a:p>
                      <a:pPr algn="r" rtl="0" fontAlgn="base"/>
                      <a:r>
                        <a:rPr lang="en-NG" sz="1700" b="0" i="0">
                          <a:solidFill>
                            <a:srgbClr val="AFAFAF"/>
                          </a:solidFill>
                          <a:effectLst/>
                          <a:latin typeface="Monaco" pitchFamily="2" charset="77"/>
                        </a:rPr>
                        <a:t>10</a:t>
                      </a:r>
                    </a:p>
                    <a:p>
                      <a:pPr algn="r" rtl="0" fontAlgn="base"/>
                      <a:r>
                        <a:rPr lang="en-NG" sz="1700" b="0" i="0">
                          <a:solidFill>
                            <a:srgbClr val="AFAFAF"/>
                          </a:solidFill>
                          <a:effectLst/>
                          <a:latin typeface="Monaco" pitchFamily="2" charset="77"/>
                        </a:rPr>
                        <a:t>11</a:t>
                      </a:r>
                    </a:p>
                    <a:p>
                      <a:pPr algn="r" rtl="0" fontAlgn="base"/>
                      <a:r>
                        <a:rPr lang="en-NG" sz="1700" b="0" i="0">
                          <a:solidFill>
                            <a:srgbClr val="AFAFAF"/>
                          </a:solidFill>
                          <a:effectLst/>
                          <a:latin typeface="Monaco" pitchFamily="2" charset="77"/>
                        </a:rPr>
                        <a:t>12</a:t>
                      </a:r>
                    </a:p>
                  </a:txBody>
                  <a:tcPr marL="0" marR="0" marT="0" marB="0" anchor="ctr">
                    <a:lnL>
                      <a:noFill/>
                    </a:lnL>
                    <a:lnR>
                      <a:noFill/>
                    </a:lnR>
                    <a:lnT>
                      <a:noFill/>
                    </a:lnT>
                    <a:lnB>
                      <a:noFill/>
                    </a:lnB>
                  </a:tcPr>
                </a:tc>
                <a:tc>
                  <a:txBody>
                    <a:bodyPr/>
                    <a:lstStyle/>
                    <a:p>
                      <a:pPr algn="l" rtl="0" fontAlgn="base"/>
                      <a:r>
                        <a:rPr lang="en-GB" sz="1700" b="0" i="0" dirty="0">
                          <a:effectLst/>
                          <a:latin typeface="Monaco" pitchFamily="2" charset="77"/>
                        </a:rPr>
                        <a:t>public class Demo {</a:t>
                      </a:r>
                    </a:p>
                    <a:p>
                      <a:pPr algn="l" rtl="0" fontAlgn="base"/>
                      <a:r>
                        <a:rPr lang="en-GB" sz="1700" b="0" i="0" dirty="0">
                          <a:effectLst/>
                          <a:latin typeface="Monaco" pitchFamily="2" charset="77"/>
                        </a:rPr>
                        <a:t>    public static void main(String[] </a:t>
                      </a:r>
                      <a:r>
                        <a:rPr lang="en-GB" sz="1700" b="0" i="0" dirty="0" err="1">
                          <a:effectLst/>
                          <a:latin typeface="Monaco" pitchFamily="2" charset="77"/>
                        </a:rPr>
                        <a:t>args</a:t>
                      </a:r>
                      <a:r>
                        <a:rPr lang="en-GB" sz="1700" b="0" i="0" dirty="0">
                          <a:effectLst/>
                          <a:latin typeface="Monaco" pitchFamily="2" charset="77"/>
                        </a:rPr>
                        <a:t>)</a:t>
                      </a:r>
                    </a:p>
                    <a:p>
                      <a:pPr algn="l" rtl="0" fontAlgn="base"/>
                      <a:r>
                        <a:rPr lang="en-GB" sz="1700" b="0" i="0" dirty="0">
                          <a:effectLst/>
                          <a:latin typeface="Monaco" pitchFamily="2" charset="77"/>
                        </a:rPr>
                        <a:t>    {</a:t>
                      </a:r>
                    </a:p>
                    <a:p>
                      <a:pPr algn="l" rtl="0" fontAlgn="base"/>
                      <a:r>
                        <a:rPr lang="en-GB" sz="1700" b="0" i="0" dirty="0">
                          <a:effectLst/>
                          <a:latin typeface="Monaco" pitchFamily="2" charset="77"/>
                        </a:rPr>
                        <a:t>        String s1 = "</a:t>
                      </a:r>
                      <a:r>
                        <a:rPr lang="en-GB" sz="1700" b="0" i="0" dirty="0" err="1">
                          <a:effectLst/>
                          <a:latin typeface="Monaco" pitchFamily="2" charset="77"/>
                        </a:rPr>
                        <a:t>GreatLearning</a:t>
                      </a:r>
                      <a:r>
                        <a:rPr lang="en-GB" sz="1700" b="0" i="0" dirty="0">
                          <a:effectLst/>
                          <a:latin typeface="Monaco" pitchFamily="2" charset="77"/>
                        </a:rPr>
                        <a:t>";</a:t>
                      </a:r>
                    </a:p>
                    <a:p>
                      <a:pPr algn="l" rtl="0" fontAlgn="base"/>
                      <a:r>
                        <a:rPr lang="en-GB" sz="1700" b="0" i="0" dirty="0">
                          <a:effectLst/>
                          <a:latin typeface="Monaco" pitchFamily="2" charset="77"/>
                        </a:rPr>
                        <a:t>        String s2 = "</a:t>
                      </a:r>
                      <a:r>
                        <a:rPr lang="en-GB" sz="1700" b="0" i="0" dirty="0" err="1">
                          <a:effectLst/>
                          <a:latin typeface="Monaco" pitchFamily="2" charset="77"/>
                        </a:rPr>
                        <a:t>GreatLearning</a:t>
                      </a:r>
                      <a:r>
                        <a:rPr lang="en-GB" sz="1700" b="0" i="0" dirty="0">
                          <a:effectLst/>
                          <a:latin typeface="Monaco" pitchFamily="2" charset="77"/>
                        </a:rPr>
                        <a:t>";</a:t>
                      </a:r>
                    </a:p>
                    <a:p>
                      <a:pPr algn="l" rtl="0" fontAlgn="base"/>
                      <a:r>
                        <a:rPr lang="en-GB" sz="1700" b="0" i="0" dirty="0">
                          <a:effectLst/>
                          <a:latin typeface="Monaco" pitchFamily="2" charset="77"/>
                        </a:rPr>
                        <a:t>        String s3 = new String("</a:t>
                      </a:r>
                      <a:r>
                        <a:rPr lang="en-GB" sz="1700" b="0" i="0" dirty="0" err="1">
                          <a:effectLst/>
                          <a:latin typeface="Monaco" pitchFamily="2" charset="77"/>
                        </a:rPr>
                        <a:t>GreatLearning</a:t>
                      </a:r>
                      <a:r>
                        <a:rPr lang="en-GB" sz="1700" b="0" i="0" dirty="0">
                          <a:effectLst/>
                          <a:latin typeface="Monaco" pitchFamily="2" charset="77"/>
                        </a:rPr>
                        <a:t>");</a:t>
                      </a:r>
                    </a:p>
                    <a:p>
                      <a:pPr algn="l" rtl="0" fontAlgn="base"/>
                      <a:r>
                        <a:rPr lang="en-GB" sz="1700" b="0" i="0" dirty="0">
                          <a:effectLst/>
                          <a:latin typeface="Monaco" pitchFamily="2" charset="77"/>
                        </a:rPr>
                        <a:t>        </a:t>
                      </a:r>
                      <a:r>
                        <a:rPr lang="en-GB" sz="1700" b="0" i="0" dirty="0" err="1">
                          <a:effectLst/>
                          <a:latin typeface="Monaco" pitchFamily="2" charset="77"/>
                        </a:rPr>
                        <a:t>System.out.println</a:t>
                      </a:r>
                      <a:r>
                        <a:rPr lang="en-GB" sz="1700" b="0" i="0" dirty="0">
                          <a:effectLst/>
                          <a:latin typeface="Monaco" pitchFamily="2" charset="77"/>
                        </a:rPr>
                        <a:t>(s1 == s2); // true</a:t>
                      </a:r>
                    </a:p>
                    <a:p>
                      <a:pPr algn="l" rtl="0" fontAlgn="base"/>
                      <a:r>
                        <a:rPr lang="en-GB" sz="1700" b="0" i="0" dirty="0">
                          <a:effectLst/>
                          <a:latin typeface="Monaco" pitchFamily="2" charset="77"/>
                        </a:rPr>
                        <a:t>        </a:t>
                      </a:r>
                      <a:r>
                        <a:rPr lang="en-GB" sz="1700" b="0" i="0" dirty="0" err="1">
                          <a:effectLst/>
                          <a:latin typeface="Monaco" pitchFamily="2" charset="77"/>
                        </a:rPr>
                        <a:t>System.out.println</a:t>
                      </a:r>
                      <a:r>
                        <a:rPr lang="en-GB" sz="1700" b="0" i="0" dirty="0">
                          <a:effectLst/>
                          <a:latin typeface="Monaco" pitchFamily="2" charset="77"/>
                        </a:rPr>
                        <a:t>(s1 == s3); // false</a:t>
                      </a:r>
                    </a:p>
                    <a:p>
                      <a:pPr algn="l" rtl="0" fontAlgn="base"/>
                      <a:r>
                        <a:rPr lang="en-GB" sz="1700" b="0" i="0" dirty="0">
                          <a:effectLst/>
                          <a:latin typeface="Monaco" pitchFamily="2" charset="77"/>
                        </a:rPr>
                        <a:t>        </a:t>
                      </a:r>
                      <a:r>
                        <a:rPr lang="en-GB" sz="1700" b="0" i="0" dirty="0" err="1">
                          <a:effectLst/>
                          <a:latin typeface="Monaco" pitchFamily="2" charset="77"/>
                        </a:rPr>
                        <a:t>System.out.println</a:t>
                      </a:r>
                      <a:r>
                        <a:rPr lang="en-GB" sz="1700" b="0" i="0" dirty="0">
                          <a:effectLst/>
                          <a:latin typeface="Monaco" pitchFamily="2" charset="77"/>
                        </a:rPr>
                        <a:t>(s1.equals(s2)); // true</a:t>
                      </a:r>
                    </a:p>
                    <a:p>
                      <a:pPr algn="l" rtl="0" fontAlgn="base"/>
                      <a:r>
                        <a:rPr lang="en-GB" sz="1700" b="0" i="0" dirty="0">
                          <a:effectLst/>
                          <a:latin typeface="Monaco" pitchFamily="2" charset="77"/>
                        </a:rPr>
                        <a:t>        </a:t>
                      </a:r>
                      <a:r>
                        <a:rPr lang="en-GB" sz="1700" b="0" i="0" dirty="0" err="1">
                          <a:effectLst/>
                          <a:latin typeface="Monaco" pitchFamily="2" charset="77"/>
                        </a:rPr>
                        <a:t>System.out.println</a:t>
                      </a:r>
                      <a:r>
                        <a:rPr lang="en-GB" sz="1700" b="0" i="0" dirty="0">
                          <a:effectLst/>
                          <a:latin typeface="Monaco" pitchFamily="2" charset="77"/>
                        </a:rPr>
                        <a:t>(s1.equals(s3)); // true</a:t>
                      </a:r>
                    </a:p>
                    <a:p>
                      <a:pPr algn="l" rtl="0" fontAlgn="base"/>
                      <a:r>
                        <a:rPr lang="en-GB" sz="1700" b="0" i="0" dirty="0">
                          <a:effectLst/>
                          <a:latin typeface="Monaco" pitchFamily="2" charset="77"/>
                        </a:rPr>
                        <a:t>    }</a:t>
                      </a:r>
                    </a:p>
                    <a:p>
                      <a:pPr algn="l" rtl="0" fontAlgn="base"/>
                      <a:r>
                        <a:rPr lang="en-GB" sz="1700" b="0" i="0" dirty="0">
                          <a:effectLst/>
                          <a:latin typeface="Monaco" pitchFamily="2" charset="77"/>
                        </a:rPr>
                        <a:t>}</a:t>
                      </a:r>
                    </a:p>
                  </a:txBody>
                  <a:tcPr marL="0" marR="0" marT="0" marB="0" anchor="ctr">
                    <a:lnL>
                      <a:noFill/>
                    </a:lnL>
                    <a:lnR>
                      <a:noFill/>
                    </a:lnR>
                    <a:lnT>
                      <a:noFill/>
                    </a:lnT>
                    <a:lnB>
                      <a:noFill/>
                    </a:lnB>
                  </a:tcPr>
                </a:tc>
                <a:extLst>
                  <a:ext uri="{0D108BD9-81ED-4DB2-BD59-A6C34878D82A}">
                    <a16:rowId xmlns:a16="http://schemas.microsoft.com/office/drawing/2014/main" val="2401927301"/>
                  </a:ext>
                </a:extLst>
              </a:tr>
            </a:tbl>
          </a:graphicData>
        </a:graphic>
      </p:graphicFrame>
      <p:sp>
        <p:nvSpPr>
          <p:cNvPr id="3" name="Rectangle 2">
            <a:extLst>
              <a:ext uri="{FF2B5EF4-FFF2-40B4-BE49-F238E27FC236}">
                <a16:creationId xmlns:a16="http://schemas.microsoft.com/office/drawing/2014/main" id="{7CA0180D-D7FE-5CD6-BD4F-941C4919763B}"/>
              </a:ext>
            </a:extLst>
          </p:cNvPr>
          <p:cNvSpPr>
            <a:spLocks noChangeArrowheads="1"/>
          </p:cNvSpPr>
          <p:nvPr/>
        </p:nvSpPr>
        <p:spPr bwMode="auto">
          <a:xfrm>
            <a:off x="163657" y="69833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NG" altLang="en-NG" sz="1800" b="0" i="0" u="none" strike="noStrike" cap="none" normalizeH="0" baseline="0">
                <a:ln>
                  <a:noFill/>
                </a:ln>
                <a:solidFill>
                  <a:schemeClr val="tx1"/>
                </a:solidFill>
                <a:effectLst/>
                <a:latin typeface="Arial" panose="020B0604020202020204" pitchFamily="34" charset="0"/>
              </a:rPr>
            </a:br>
            <a:endParaRPr kumimoji="0" lang="en-NG" altLang="en-NG"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17236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1FF58D0-C7B4-BDC8-510A-05F5EA1CBCA5}"/>
              </a:ext>
            </a:extLst>
          </p:cNvPr>
          <p:cNvSpPr txBox="1"/>
          <p:nvPr/>
        </p:nvSpPr>
        <p:spPr>
          <a:xfrm>
            <a:off x="902525" y="708469"/>
            <a:ext cx="6103916" cy="3416320"/>
          </a:xfrm>
          <a:prstGeom prst="rect">
            <a:avLst/>
          </a:prstGeom>
          <a:noFill/>
        </p:spPr>
        <p:txBody>
          <a:bodyPr wrap="square">
            <a:spAutoFit/>
          </a:bodyPr>
          <a:lstStyle/>
          <a:p>
            <a:pPr algn="l" fontAlgn="base"/>
            <a:r>
              <a:rPr lang="en-GB" b="1" i="0" dirty="0">
                <a:effectLst/>
                <a:latin typeface="Inter"/>
              </a:rPr>
              <a:t>Message Passing in Java</a:t>
            </a:r>
          </a:p>
          <a:p>
            <a:pPr algn="l" fontAlgn="base"/>
            <a:r>
              <a:rPr lang="en-GB" b="0" i="0" dirty="0">
                <a:solidFill>
                  <a:srgbClr val="444444"/>
                </a:solidFill>
                <a:effectLst/>
                <a:latin typeface="Inter"/>
              </a:rPr>
              <a:t>Message Passing in terms of computers is a communication phenomenon between the processes. It is a kind of communication used in object-oriented programming. Message passing in Java is the same as sending an object, i.e., a message from one thread to another thread. It is utilized when threads do not have shared memory and are not able to share monitors or any other shared variables to communicate. In message passing calling program sends a message to a process and relies on that process to run its own functionality or code. Message passing is easy to implement, has faster performance, and we can build massive parallel models by using it. </a:t>
            </a:r>
          </a:p>
        </p:txBody>
      </p:sp>
      <p:sp>
        <p:nvSpPr>
          <p:cNvPr id="5" name="TextBox 4">
            <a:extLst>
              <a:ext uri="{FF2B5EF4-FFF2-40B4-BE49-F238E27FC236}">
                <a16:creationId xmlns:a16="http://schemas.microsoft.com/office/drawing/2014/main" id="{56E3164B-B8C1-570D-B9FA-442160A1502A}"/>
              </a:ext>
            </a:extLst>
          </p:cNvPr>
          <p:cNvSpPr txBox="1"/>
          <p:nvPr/>
        </p:nvSpPr>
        <p:spPr>
          <a:xfrm>
            <a:off x="522515" y="4504800"/>
            <a:ext cx="10200904" cy="1754326"/>
          </a:xfrm>
          <a:prstGeom prst="rect">
            <a:avLst/>
          </a:prstGeom>
          <a:noFill/>
        </p:spPr>
        <p:txBody>
          <a:bodyPr wrap="square">
            <a:spAutoFit/>
          </a:bodyPr>
          <a:lstStyle/>
          <a:p>
            <a:pPr algn="l" fontAlgn="base"/>
            <a:r>
              <a:rPr lang="en-GB" b="0" i="0" dirty="0">
                <a:solidFill>
                  <a:srgbClr val="444444"/>
                </a:solidFill>
                <a:effectLst/>
                <a:latin typeface="Inter"/>
              </a:rPr>
              <a:t>There are two types of it: Synchronous and Asynchronous.</a:t>
            </a:r>
          </a:p>
          <a:p>
            <a:pPr algn="l" fontAlgn="base">
              <a:buFont typeface="Arial" panose="020B0604020202020204" pitchFamily="34" charset="0"/>
              <a:buChar char="•"/>
            </a:pPr>
            <a:r>
              <a:rPr lang="en-GB" b="0" i="0" dirty="0">
                <a:solidFill>
                  <a:srgbClr val="444444"/>
                </a:solidFill>
                <a:effectLst/>
                <a:latin typeface="Inter"/>
              </a:rPr>
              <a:t>Synchronous message passing occurs when the objects run at the same time.</a:t>
            </a:r>
          </a:p>
          <a:p>
            <a:pPr algn="l" fontAlgn="base">
              <a:buFont typeface="Arial" panose="020B0604020202020204" pitchFamily="34" charset="0"/>
              <a:buChar char="•"/>
            </a:pPr>
            <a:r>
              <a:rPr lang="en-GB" b="0" i="0" dirty="0">
                <a:solidFill>
                  <a:srgbClr val="444444"/>
                </a:solidFill>
                <a:effectLst/>
                <a:latin typeface="Inter"/>
              </a:rPr>
              <a:t>In the case of an Asynchronous message passing, the receiving object can be down or busy when the requesting object sends the message.</a:t>
            </a:r>
          </a:p>
          <a:p>
            <a:br>
              <a:rPr lang="en-GB" dirty="0"/>
            </a:br>
            <a:endParaRPr lang="en-NG" dirty="0"/>
          </a:p>
        </p:txBody>
      </p:sp>
    </p:spTree>
    <p:extLst>
      <p:ext uri="{BB962C8B-B14F-4D97-AF65-F5344CB8AC3E}">
        <p14:creationId xmlns:p14="http://schemas.microsoft.com/office/powerpoint/2010/main" val="48955661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79B67F-B690-87AE-4576-00486E9FA76B}"/>
              </a:ext>
            </a:extLst>
          </p:cNvPr>
          <p:cNvSpPr txBox="1"/>
          <p:nvPr/>
        </p:nvSpPr>
        <p:spPr>
          <a:xfrm>
            <a:off x="804553" y="801125"/>
            <a:ext cx="6097978" cy="584775"/>
          </a:xfrm>
          <a:prstGeom prst="rect">
            <a:avLst/>
          </a:prstGeom>
          <a:noFill/>
        </p:spPr>
        <p:txBody>
          <a:bodyPr wrap="square">
            <a:spAutoFit/>
          </a:bodyPr>
          <a:lstStyle/>
          <a:p>
            <a:pPr algn="l" fontAlgn="base">
              <a:buFont typeface="Arial" panose="020B0604020202020204" pitchFamily="34" charset="0"/>
              <a:buChar char="•"/>
            </a:pPr>
            <a:r>
              <a:rPr lang="en-GB" sz="3200" b="0" i="0" u="none" strike="noStrike" dirty="0">
                <a:solidFill>
                  <a:srgbClr val="444444"/>
                </a:solidFill>
                <a:effectLst/>
                <a:latin typeface="Inter"/>
              </a:rPr>
              <a:t>Advantages of OOPs Concept </a:t>
            </a:r>
            <a:endParaRPr lang="en-GB" sz="3200" b="0" i="0" dirty="0">
              <a:solidFill>
                <a:srgbClr val="444444"/>
              </a:solidFill>
              <a:effectLst/>
              <a:latin typeface="Inter"/>
            </a:endParaRPr>
          </a:p>
        </p:txBody>
      </p:sp>
    </p:spTree>
    <p:extLst>
      <p:ext uri="{BB962C8B-B14F-4D97-AF65-F5344CB8AC3E}">
        <p14:creationId xmlns:p14="http://schemas.microsoft.com/office/powerpoint/2010/main" val="292166124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061C80-EE40-4FFF-3237-F90EF2955CBD}"/>
              </a:ext>
            </a:extLst>
          </p:cNvPr>
          <p:cNvSpPr txBox="1"/>
          <p:nvPr/>
        </p:nvSpPr>
        <p:spPr>
          <a:xfrm>
            <a:off x="451263" y="273132"/>
            <a:ext cx="10497786" cy="6740307"/>
          </a:xfrm>
          <a:prstGeom prst="rect">
            <a:avLst/>
          </a:prstGeom>
          <a:noFill/>
        </p:spPr>
        <p:txBody>
          <a:bodyPr wrap="square">
            <a:spAutoFit/>
          </a:bodyPr>
          <a:lstStyle/>
          <a:p>
            <a:pPr algn="l" fontAlgn="base"/>
            <a:r>
              <a:rPr lang="en-GB" b="0" i="0" dirty="0">
                <a:solidFill>
                  <a:srgbClr val="444444"/>
                </a:solidFill>
                <a:effectLst/>
                <a:latin typeface="Inter"/>
              </a:rPr>
              <a:t>Some of the advantages are:</a:t>
            </a:r>
          </a:p>
          <a:p>
            <a:pPr algn="l" fontAlgn="base">
              <a:buFont typeface="Arial" panose="020B0604020202020204" pitchFamily="34" charset="0"/>
              <a:buChar char="•"/>
            </a:pPr>
            <a:r>
              <a:rPr lang="en-GB" b="1" i="0" dirty="0">
                <a:solidFill>
                  <a:srgbClr val="444444"/>
                </a:solidFill>
                <a:effectLst/>
                <a:latin typeface="Inter"/>
              </a:rPr>
              <a:t>Re-usability</a:t>
            </a:r>
            <a:endParaRPr lang="en-GB" b="0" i="0" dirty="0">
              <a:solidFill>
                <a:srgbClr val="444444"/>
              </a:solidFill>
              <a:effectLst/>
              <a:latin typeface="Inter"/>
            </a:endParaRPr>
          </a:p>
          <a:p>
            <a:pPr algn="l" fontAlgn="base"/>
            <a:r>
              <a:rPr lang="en-GB" b="0" i="0" dirty="0">
                <a:solidFill>
                  <a:srgbClr val="444444"/>
                </a:solidFill>
                <a:effectLst/>
                <a:latin typeface="Inter"/>
              </a:rPr>
              <a:t>When we say re-usability, it means that “write once, use it multiple times” i.e., reusing some facilities rather than building it again and again, which can be achieved by using class. We can use it n number of times whenever required.</a:t>
            </a:r>
          </a:p>
          <a:p>
            <a:pPr algn="l" fontAlgn="base">
              <a:buFont typeface="Arial" panose="020B0604020202020204" pitchFamily="34" charset="0"/>
              <a:buChar char="•"/>
            </a:pPr>
            <a:r>
              <a:rPr lang="en-GB" b="1" i="0" dirty="0">
                <a:solidFill>
                  <a:srgbClr val="444444"/>
                </a:solidFill>
                <a:effectLst/>
                <a:latin typeface="Inter"/>
              </a:rPr>
              <a:t>Data redundancy </a:t>
            </a:r>
            <a:endParaRPr lang="en-GB" b="0" i="0" dirty="0">
              <a:solidFill>
                <a:srgbClr val="444444"/>
              </a:solidFill>
              <a:effectLst/>
              <a:latin typeface="Inter"/>
            </a:endParaRPr>
          </a:p>
          <a:p>
            <a:pPr algn="l" fontAlgn="base"/>
            <a:r>
              <a:rPr lang="en-GB" b="0" i="0" dirty="0">
                <a:solidFill>
                  <a:srgbClr val="444444"/>
                </a:solidFill>
                <a:effectLst/>
                <a:latin typeface="Inter"/>
              </a:rPr>
              <a:t>It is one of the greatest advantages in oops. This is the condition which is created at the data storage when the same piece of data is held at two different places. If we want to use similar functionality in multiple classes, we can just write common class definitions for similar functionalities by inheriting them.</a:t>
            </a:r>
          </a:p>
          <a:p>
            <a:pPr algn="l" fontAlgn="base">
              <a:buFont typeface="Arial" panose="020B0604020202020204" pitchFamily="34" charset="0"/>
              <a:buChar char="•"/>
            </a:pPr>
            <a:r>
              <a:rPr lang="en-GB" b="1" i="0" dirty="0">
                <a:solidFill>
                  <a:srgbClr val="444444"/>
                </a:solidFill>
                <a:effectLst/>
                <a:latin typeface="Inter"/>
              </a:rPr>
              <a:t>Code maintenance</a:t>
            </a:r>
            <a:endParaRPr lang="en-GB" b="0" i="0" dirty="0">
              <a:solidFill>
                <a:srgbClr val="444444"/>
              </a:solidFill>
              <a:effectLst/>
              <a:latin typeface="Inter"/>
            </a:endParaRPr>
          </a:p>
          <a:p>
            <a:pPr algn="l" fontAlgn="base"/>
            <a:r>
              <a:rPr lang="en-GB" b="0" i="0" dirty="0">
                <a:solidFill>
                  <a:srgbClr val="444444"/>
                </a:solidFill>
                <a:effectLst/>
                <a:latin typeface="Inter"/>
              </a:rPr>
              <a:t>It is easy to modify or maintain existing code as new objects which can be created with small differences from the existing ones. This helps users from doing rework many times and modifying the existing codes by incorporating new changes to it.</a:t>
            </a:r>
          </a:p>
          <a:p>
            <a:pPr algn="l" fontAlgn="base">
              <a:buFont typeface="Arial" panose="020B0604020202020204" pitchFamily="34" charset="0"/>
              <a:buChar char="•"/>
            </a:pPr>
            <a:r>
              <a:rPr lang="en-GB" b="1" i="0" dirty="0">
                <a:solidFill>
                  <a:srgbClr val="444444"/>
                </a:solidFill>
                <a:effectLst/>
                <a:latin typeface="Inter"/>
              </a:rPr>
              <a:t>Security</a:t>
            </a:r>
            <a:endParaRPr lang="en-GB" b="0" i="0" dirty="0">
              <a:solidFill>
                <a:srgbClr val="444444"/>
              </a:solidFill>
              <a:effectLst/>
              <a:latin typeface="Inter"/>
            </a:endParaRPr>
          </a:p>
          <a:p>
            <a:pPr algn="l" fontAlgn="base"/>
            <a:r>
              <a:rPr lang="en-GB" b="0" i="0" dirty="0">
                <a:solidFill>
                  <a:srgbClr val="444444"/>
                </a:solidFill>
                <a:effectLst/>
                <a:latin typeface="Inter"/>
              </a:rPr>
              <a:t>Data hiding and abstraction are used to filter out limited exposure which means we are providing only necessary data to view as we maintain security.</a:t>
            </a:r>
          </a:p>
          <a:p>
            <a:pPr algn="l" fontAlgn="base">
              <a:buFont typeface="Arial" panose="020B0604020202020204" pitchFamily="34" charset="0"/>
              <a:buChar char="•"/>
            </a:pPr>
            <a:r>
              <a:rPr lang="en-GB" b="1" i="0" dirty="0">
                <a:solidFill>
                  <a:srgbClr val="444444"/>
                </a:solidFill>
                <a:effectLst/>
                <a:latin typeface="Inter"/>
              </a:rPr>
              <a:t>Design benefits </a:t>
            </a:r>
            <a:endParaRPr lang="en-GB" b="0" i="0" dirty="0">
              <a:solidFill>
                <a:srgbClr val="444444"/>
              </a:solidFill>
              <a:effectLst/>
              <a:latin typeface="Inter"/>
            </a:endParaRPr>
          </a:p>
          <a:p>
            <a:pPr algn="l" fontAlgn="base"/>
            <a:r>
              <a:rPr lang="en-GB" b="0" i="0" dirty="0">
                <a:solidFill>
                  <a:srgbClr val="444444"/>
                </a:solidFill>
                <a:effectLst/>
                <a:latin typeface="Inter"/>
              </a:rPr>
              <a:t>The designers will have a long and more extensive design phase, which results in better designs. At a point of time when the program has reached critical limits, it will be easier to program all non-oops separately.</a:t>
            </a:r>
          </a:p>
          <a:p>
            <a:pPr algn="l" fontAlgn="base">
              <a:buFont typeface="Arial" panose="020B0604020202020204" pitchFamily="34" charset="0"/>
              <a:buChar char="•"/>
            </a:pPr>
            <a:r>
              <a:rPr lang="en-GB" b="1" i="0" dirty="0">
                <a:solidFill>
                  <a:srgbClr val="444444"/>
                </a:solidFill>
                <a:effectLst/>
                <a:latin typeface="Inter"/>
              </a:rPr>
              <a:t>Easy troubleshooting</a:t>
            </a:r>
            <a:endParaRPr lang="en-GB" b="0" i="0" dirty="0">
              <a:solidFill>
                <a:srgbClr val="444444"/>
              </a:solidFill>
              <a:effectLst/>
              <a:latin typeface="Inter"/>
            </a:endParaRPr>
          </a:p>
          <a:p>
            <a:pPr algn="l" fontAlgn="base"/>
            <a:r>
              <a:rPr lang="en-GB" b="0" i="0" dirty="0">
                <a:solidFill>
                  <a:srgbClr val="444444"/>
                </a:solidFill>
                <a:effectLst/>
                <a:latin typeface="Inter"/>
              </a:rPr>
              <a:t>Using encapsulation objects is self-constrained. So, if developers face any problem easily it can be solved. And there will be no possibility of code duplicity. </a:t>
            </a:r>
          </a:p>
          <a:p>
            <a:pPr algn="l" fontAlgn="base">
              <a:buFont typeface="Arial" panose="020B0604020202020204" pitchFamily="34" charset="0"/>
              <a:buChar char="•"/>
            </a:pPr>
            <a:r>
              <a:rPr lang="en-GB" b="0" i="0" dirty="0">
                <a:solidFill>
                  <a:srgbClr val="444444"/>
                </a:solidFill>
                <a:effectLst/>
                <a:latin typeface="Inter"/>
              </a:rPr>
              <a:t>Flexibility </a:t>
            </a:r>
          </a:p>
          <a:p>
            <a:pPr algn="l" fontAlgn="base">
              <a:buFont typeface="Arial" panose="020B0604020202020204" pitchFamily="34" charset="0"/>
              <a:buChar char="•"/>
            </a:pPr>
            <a:r>
              <a:rPr lang="en-GB" b="0" i="0" dirty="0">
                <a:solidFill>
                  <a:srgbClr val="444444"/>
                </a:solidFill>
                <a:effectLst/>
                <a:latin typeface="Inter"/>
              </a:rPr>
              <a:t>Problem-solving</a:t>
            </a:r>
          </a:p>
        </p:txBody>
      </p:sp>
    </p:spTree>
    <p:extLst>
      <p:ext uri="{BB962C8B-B14F-4D97-AF65-F5344CB8AC3E}">
        <p14:creationId xmlns:p14="http://schemas.microsoft.com/office/powerpoint/2010/main" val="101799973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82006A9-4092-A365-5949-1223B8C506E5}"/>
              </a:ext>
            </a:extLst>
          </p:cNvPr>
          <p:cNvSpPr txBox="1"/>
          <p:nvPr/>
        </p:nvSpPr>
        <p:spPr>
          <a:xfrm>
            <a:off x="938151" y="826946"/>
            <a:ext cx="6103916" cy="1754326"/>
          </a:xfrm>
          <a:prstGeom prst="rect">
            <a:avLst/>
          </a:prstGeom>
          <a:noFill/>
        </p:spPr>
        <p:txBody>
          <a:bodyPr wrap="square">
            <a:spAutoFit/>
          </a:bodyPr>
          <a:lstStyle/>
          <a:p>
            <a:pPr algn="l" fontAlgn="base"/>
            <a:r>
              <a:rPr lang="en-GB" b="1" i="0" dirty="0">
                <a:effectLst/>
                <a:latin typeface="Inter"/>
              </a:rPr>
              <a:t>Disadvantages of OOPs Concept </a:t>
            </a:r>
          </a:p>
          <a:p>
            <a:pPr algn="l" fontAlgn="base">
              <a:buFont typeface="Arial" panose="020B0604020202020204" pitchFamily="34" charset="0"/>
              <a:buChar char="•"/>
            </a:pPr>
            <a:r>
              <a:rPr lang="en-GB" b="0" i="0" dirty="0">
                <a:solidFill>
                  <a:srgbClr val="444444"/>
                </a:solidFill>
                <a:effectLst/>
                <a:latin typeface="Inter"/>
              </a:rPr>
              <a:t>Effort – A lot of work is put into creating these programs.</a:t>
            </a:r>
          </a:p>
          <a:p>
            <a:pPr algn="l" fontAlgn="base">
              <a:buFont typeface="Arial" panose="020B0604020202020204" pitchFamily="34" charset="0"/>
              <a:buChar char="•"/>
            </a:pPr>
            <a:r>
              <a:rPr lang="en-GB" b="0" i="0" dirty="0">
                <a:solidFill>
                  <a:srgbClr val="444444"/>
                </a:solidFill>
                <a:effectLst/>
                <a:latin typeface="Inter"/>
              </a:rPr>
              <a:t>Speed – These programs are slower compared to other programs.</a:t>
            </a:r>
          </a:p>
          <a:p>
            <a:pPr algn="l" fontAlgn="base">
              <a:buFont typeface="Arial" panose="020B0604020202020204" pitchFamily="34" charset="0"/>
              <a:buChar char="•"/>
            </a:pPr>
            <a:r>
              <a:rPr lang="en-GB" b="0" i="0" dirty="0">
                <a:solidFill>
                  <a:srgbClr val="444444"/>
                </a:solidFill>
                <a:effectLst/>
                <a:latin typeface="Inter"/>
              </a:rPr>
              <a:t>Size – OOPs programs are bigger when compared to other programs.</a:t>
            </a:r>
          </a:p>
        </p:txBody>
      </p:sp>
    </p:spTree>
    <p:extLst>
      <p:ext uri="{BB962C8B-B14F-4D97-AF65-F5344CB8AC3E}">
        <p14:creationId xmlns:p14="http://schemas.microsoft.com/office/powerpoint/2010/main" val="174230580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02EDD88-55B4-3072-6044-80B6634F76C9}"/>
              </a:ext>
            </a:extLst>
          </p:cNvPr>
          <p:cNvSpPr txBox="1"/>
          <p:nvPr/>
        </p:nvSpPr>
        <p:spPr>
          <a:xfrm>
            <a:off x="3048990" y="2970304"/>
            <a:ext cx="6097978" cy="1323439"/>
          </a:xfrm>
          <a:prstGeom prst="rect">
            <a:avLst/>
          </a:prstGeom>
          <a:noFill/>
        </p:spPr>
        <p:txBody>
          <a:bodyPr wrap="square">
            <a:spAutoFit/>
          </a:bodyPr>
          <a:lstStyle/>
          <a:p>
            <a:pPr algn="l" fontAlgn="base">
              <a:buFont typeface="Arial" panose="020B0604020202020204" pitchFamily="34" charset="0"/>
              <a:buChar char="•"/>
            </a:pPr>
            <a:r>
              <a:rPr lang="en-GB" sz="4000" b="0" i="0" u="none" strike="noStrike" dirty="0">
                <a:solidFill>
                  <a:srgbClr val="444444"/>
                </a:solidFill>
                <a:effectLst/>
                <a:latin typeface="Inter"/>
              </a:rPr>
              <a:t>Disadvantages of OOPs Concept </a:t>
            </a:r>
            <a:endParaRPr lang="en-GB" sz="4000" b="0" i="0" dirty="0">
              <a:solidFill>
                <a:srgbClr val="444444"/>
              </a:solidFill>
              <a:effectLst/>
              <a:latin typeface="Inter"/>
            </a:endParaRPr>
          </a:p>
        </p:txBody>
      </p:sp>
    </p:spTree>
    <p:extLst>
      <p:ext uri="{BB962C8B-B14F-4D97-AF65-F5344CB8AC3E}">
        <p14:creationId xmlns:p14="http://schemas.microsoft.com/office/powerpoint/2010/main" val="137148826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9418CE-CDFA-F43E-B759-C10FE6272AE4}"/>
              </a:ext>
            </a:extLst>
          </p:cNvPr>
          <p:cNvSpPr txBox="1"/>
          <p:nvPr/>
        </p:nvSpPr>
        <p:spPr>
          <a:xfrm>
            <a:off x="899556" y="472482"/>
            <a:ext cx="6097978" cy="646331"/>
          </a:xfrm>
          <a:prstGeom prst="rect">
            <a:avLst/>
          </a:prstGeom>
          <a:noFill/>
        </p:spPr>
        <p:txBody>
          <a:bodyPr wrap="square">
            <a:spAutoFit/>
          </a:bodyPr>
          <a:lstStyle/>
          <a:p>
            <a:pPr algn="l" fontAlgn="base">
              <a:buFont typeface="Arial" panose="020B0604020202020204" pitchFamily="34" charset="0"/>
              <a:buChar char="•"/>
            </a:pPr>
            <a:r>
              <a:rPr lang="en-GB" b="0" i="0" u="none" strike="noStrike" dirty="0">
                <a:solidFill>
                  <a:srgbClr val="444444"/>
                </a:solidFill>
                <a:effectLst/>
                <a:latin typeface="Inter"/>
              </a:rPr>
              <a:t>Differences between Object-Oriented Programming, Procedural Oriented Programming?</a:t>
            </a:r>
            <a:endParaRPr lang="en-GB" b="0" i="0" dirty="0">
              <a:solidFill>
                <a:srgbClr val="444444"/>
              </a:solidFill>
              <a:effectLst/>
              <a:latin typeface="Inter"/>
            </a:endParaRPr>
          </a:p>
        </p:txBody>
      </p:sp>
    </p:spTree>
    <p:extLst>
      <p:ext uri="{BB962C8B-B14F-4D97-AF65-F5344CB8AC3E}">
        <p14:creationId xmlns:p14="http://schemas.microsoft.com/office/powerpoint/2010/main" val="291834462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FDDBEA-855F-FCE0-F74D-15905A1FDAA8}"/>
              </a:ext>
            </a:extLst>
          </p:cNvPr>
          <p:cNvSpPr txBox="1"/>
          <p:nvPr/>
        </p:nvSpPr>
        <p:spPr>
          <a:xfrm>
            <a:off x="707720" y="1952955"/>
            <a:ext cx="7546931" cy="2952090"/>
          </a:xfrm>
          <a:prstGeom prst="rect">
            <a:avLst/>
          </a:prstGeom>
          <a:noFill/>
        </p:spPr>
        <p:txBody>
          <a:bodyPr wrap="square">
            <a:spAutoFit/>
          </a:bodyPr>
          <a:lstStyle/>
          <a:p>
            <a:pPr>
              <a:spcBef>
                <a:spcPts val="0"/>
              </a:spcBef>
              <a:spcAft>
                <a:spcPts val="700"/>
              </a:spcAft>
            </a:pPr>
            <a:r>
              <a:rPr lang="en-GB" sz="2000" b="1" dirty="0">
                <a:solidFill>
                  <a:srgbClr val="2C3E50"/>
                </a:solidFill>
                <a:effectLst/>
                <a:latin typeface="Titillium Web" panose="020F0502020204030204" pitchFamily="34" charset="0"/>
              </a:rPr>
              <a:t>Write a program to input marks of five subjects Physics, Chemistry, Biology, Mathematics and Computer. Calculate percentage and grade according to following:</a:t>
            </a:r>
            <a:endParaRPr lang="en-GB" sz="2000" dirty="0">
              <a:solidFill>
                <a:srgbClr val="2C3E50"/>
              </a:solidFill>
              <a:effectLst/>
              <a:latin typeface="Titillium Web" panose="020F0502020204030204" pitchFamily="34" charset="0"/>
            </a:endParaRPr>
          </a:p>
          <a:p>
            <a:pPr rtl="0" fontAlgn="ctr">
              <a:spcBef>
                <a:spcPts val="0"/>
              </a:spcBef>
              <a:spcAft>
                <a:spcPts val="0"/>
              </a:spcAft>
              <a:buFont typeface="Arial" panose="020B0604020202020204" pitchFamily="34" charset="0"/>
              <a:buChar char="•"/>
            </a:pPr>
            <a:r>
              <a:rPr lang="en-GB" sz="2000" dirty="0">
                <a:solidFill>
                  <a:srgbClr val="2C3E50"/>
                </a:solidFill>
                <a:effectLst/>
                <a:latin typeface="Titillium Web" pitchFamily="2" charset="77"/>
              </a:rPr>
              <a:t>Percentage &gt;= 90% : Grade A</a:t>
            </a:r>
            <a:endParaRPr lang="en-GB" sz="2000" dirty="0">
              <a:solidFill>
                <a:srgbClr val="2C3E50"/>
              </a:solidFill>
              <a:effectLst/>
              <a:latin typeface="Calibri" panose="020F0502020204030204" pitchFamily="34" charset="0"/>
            </a:endParaRPr>
          </a:p>
          <a:p>
            <a:pPr rtl="0" fontAlgn="ctr">
              <a:spcBef>
                <a:spcPts val="0"/>
              </a:spcBef>
              <a:spcAft>
                <a:spcPts val="0"/>
              </a:spcAft>
              <a:buFont typeface="Arial" panose="020B0604020202020204" pitchFamily="34" charset="0"/>
              <a:buChar char="•"/>
            </a:pPr>
            <a:r>
              <a:rPr lang="en-GB" sz="2000" dirty="0">
                <a:solidFill>
                  <a:srgbClr val="2C3E50"/>
                </a:solidFill>
                <a:effectLst/>
                <a:latin typeface="Titillium Web" pitchFamily="2" charset="77"/>
              </a:rPr>
              <a:t>Percentage &gt;= 80% : Grade B</a:t>
            </a:r>
            <a:endParaRPr lang="en-GB" sz="2000" dirty="0">
              <a:solidFill>
                <a:srgbClr val="2C3E50"/>
              </a:solidFill>
              <a:effectLst/>
              <a:latin typeface="Calibri" panose="020F0502020204030204" pitchFamily="34" charset="0"/>
            </a:endParaRPr>
          </a:p>
          <a:p>
            <a:pPr rtl="0" fontAlgn="ctr">
              <a:spcBef>
                <a:spcPts val="0"/>
              </a:spcBef>
              <a:spcAft>
                <a:spcPts val="0"/>
              </a:spcAft>
              <a:buFont typeface="Arial" panose="020B0604020202020204" pitchFamily="34" charset="0"/>
              <a:buChar char="•"/>
            </a:pPr>
            <a:r>
              <a:rPr lang="en-GB" sz="2000" dirty="0">
                <a:solidFill>
                  <a:srgbClr val="2C3E50"/>
                </a:solidFill>
                <a:effectLst/>
                <a:latin typeface="Titillium Web" pitchFamily="2" charset="77"/>
              </a:rPr>
              <a:t>Percentage &gt;= 70% : Grade C</a:t>
            </a:r>
            <a:endParaRPr lang="en-GB" sz="2000" dirty="0">
              <a:solidFill>
                <a:srgbClr val="2C3E50"/>
              </a:solidFill>
              <a:effectLst/>
              <a:latin typeface="Calibri" panose="020F0502020204030204" pitchFamily="34" charset="0"/>
            </a:endParaRPr>
          </a:p>
          <a:p>
            <a:pPr rtl="0" fontAlgn="ctr">
              <a:spcBef>
                <a:spcPts val="0"/>
              </a:spcBef>
              <a:spcAft>
                <a:spcPts val="0"/>
              </a:spcAft>
              <a:buFont typeface="Arial" panose="020B0604020202020204" pitchFamily="34" charset="0"/>
              <a:buChar char="•"/>
            </a:pPr>
            <a:r>
              <a:rPr lang="en-GB" sz="2000" dirty="0">
                <a:solidFill>
                  <a:srgbClr val="2C3E50"/>
                </a:solidFill>
                <a:effectLst/>
                <a:latin typeface="Titillium Web" pitchFamily="2" charset="77"/>
              </a:rPr>
              <a:t>Percentage &gt;= 60% : Grade D</a:t>
            </a:r>
            <a:endParaRPr lang="en-GB" sz="2000" dirty="0">
              <a:solidFill>
                <a:srgbClr val="2C3E50"/>
              </a:solidFill>
              <a:effectLst/>
              <a:latin typeface="Calibri" panose="020F0502020204030204" pitchFamily="34" charset="0"/>
            </a:endParaRPr>
          </a:p>
          <a:p>
            <a:pPr rtl="0" fontAlgn="ctr">
              <a:spcBef>
                <a:spcPts val="0"/>
              </a:spcBef>
              <a:spcAft>
                <a:spcPts val="0"/>
              </a:spcAft>
              <a:buFont typeface="Arial" panose="020B0604020202020204" pitchFamily="34" charset="0"/>
              <a:buChar char="•"/>
            </a:pPr>
            <a:r>
              <a:rPr lang="en-GB" sz="2000" dirty="0">
                <a:solidFill>
                  <a:srgbClr val="2C3E50"/>
                </a:solidFill>
                <a:effectLst/>
                <a:latin typeface="Titillium Web" pitchFamily="2" charset="77"/>
              </a:rPr>
              <a:t>Percentage &gt;= 40% : Grade E</a:t>
            </a:r>
            <a:endParaRPr lang="en-GB" sz="2000" dirty="0">
              <a:solidFill>
                <a:srgbClr val="2C3E50"/>
              </a:solidFill>
              <a:effectLst/>
              <a:latin typeface="Calibri" panose="020F0502020204030204" pitchFamily="34" charset="0"/>
            </a:endParaRPr>
          </a:p>
          <a:p>
            <a:pPr rtl="0" fontAlgn="ctr">
              <a:spcBef>
                <a:spcPts val="0"/>
              </a:spcBef>
              <a:spcAft>
                <a:spcPts val="0"/>
              </a:spcAft>
              <a:buFont typeface="Arial" panose="020B0604020202020204" pitchFamily="34" charset="0"/>
              <a:buChar char="•"/>
            </a:pPr>
            <a:r>
              <a:rPr lang="en-GB" sz="2000" dirty="0">
                <a:solidFill>
                  <a:srgbClr val="2C3E50"/>
                </a:solidFill>
                <a:effectLst/>
                <a:latin typeface="Titillium Web" pitchFamily="2" charset="77"/>
              </a:rPr>
              <a:t>Percentage &lt; 40% : Grade F</a:t>
            </a:r>
            <a:endParaRPr lang="en-GB" sz="2000" dirty="0">
              <a:solidFill>
                <a:srgbClr val="2C3E50"/>
              </a:solidFill>
              <a:effectLst/>
              <a:latin typeface="Calibri" panose="020F0502020204030204" pitchFamily="34" charset="0"/>
            </a:endParaRPr>
          </a:p>
        </p:txBody>
      </p:sp>
      <p:sp>
        <p:nvSpPr>
          <p:cNvPr id="5" name="TextBox 4">
            <a:extLst>
              <a:ext uri="{FF2B5EF4-FFF2-40B4-BE49-F238E27FC236}">
                <a16:creationId xmlns:a16="http://schemas.microsoft.com/office/drawing/2014/main" id="{E1F1DE82-D241-A9DD-D93B-24291049C54D}"/>
              </a:ext>
            </a:extLst>
          </p:cNvPr>
          <p:cNvSpPr txBox="1"/>
          <p:nvPr/>
        </p:nvSpPr>
        <p:spPr>
          <a:xfrm>
            <a:off x="1321496" y="729734"/>
            <a:ext cx="6100174" cy="646331"/>
          </a:xfrm>
          <a:prstGeom prst="rect">
            <a:avLst/>
          </a:prstGeom>
          <a:noFill/>
        </p:spPr>
        <p:txBody>
          <a:bodyPr wrap="square">
            <a:spAutoFit/>
          </a:bodyPr>
          <a:lstStyle/>
          <a:p>
            <a:r>
              <a:rPr lang="en-NG" sz="3600" dirty="0"/>
              <a:t>ALGORITHM</a:t>
            </a:r>
          </a:p>
        </p:txBody>
      </p:sp>
    </p:spTree>
    <p:extLst>
      <p:ext uri="{BB962C8B-B14F-4D97-AF65-F5344CB8AC3E}">
        <p14:creationId xmlns:p14="http://schemas.microsoft.com/office/powerpoint/2010/main" val="265192114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B6BE77-772A-0B3C-BA23-0EAC9F7E67B0}"/>
              </a:ext>
            </a:extLst>
          </p:cNvPr>
          <p:cNvSpPr txBox="1"/>
          <p:nvPr/>
        </p:nvSpPr>
        <p:spPr>
          <a:xfrm>
            <a:off x="519829" y="494105"/>
            <a:ext cx="7171151" cy="2767424"/>
          </a:xfrm>
          <a:prstGeom prst="rect">
            <a:avLst/>
          </a:prstGeom>
          <a:noFill/>
        </p:spPr>
        <p:txBody>
          <a:bodyPr wrap="square">
            <a:spAutoFit/>
          </a:bodyPr>
          <a:lstStyle/>
          <a:p>
            <a:pPr>
              <a:spcBef>
                <a:spcPts val="0"/>
              </a:spcBef>
              <a:spcAft>
                <a:spcPts val="700"/>
              </a:spcAft>
            </a:pPr>
            <a:r>
              <a:rPr lang="en-GB" sz="2800" b="1" dirty="0">
                <a:solidFill>
                  <a:srgbClr val="2C3E50"/>
                </a:solidFill>
                <a:effectLst/>
                <a:latin typeface="Titillium Web" pitchFamily="2" charset="77"/>
              </a:rPr>
              <a:t>Write a program to input basic salary of an employee and calculate its Gross salary according to following:</a:t>
            </a:r>
            <a:endParaRPr lang="en-GB" sz="2800" dirty="0">
              <a:solidFill>
                <a:srgbClr val="2C3E50"/>
              </a:solidFill>
              <a:effectLst/>
              <a:latin typeface="Titillium Web" pitchFamily="2" charset="77"/>
            </a:endParaRPr>
          </a:p>
          <a:p>
            <a:pPr rtl="0" fontAlgn="ctr">
              <a:spcBef>
                <a:spcPts val="0"/>
              </a:spcBef>
              <a:spcAft>
                <a:spcPts val="0"/>
              </a:spcAft>
              <a:buFont typeface="Arial" panose="020B0604020202020204" pitchFamily="34" charset="0"/>
              <a:buChar char="•"/>
            </a:pPr>
            <a:r>
              <a:rPr lang="en-GB" sz="2800" dirty="0">
                <a:solidFill>
                  <a:srgbClr val="2C3E50"/>
                </a:solidFill>
                <a:effectLst/>
                <a:latin typeface="Titillium Web" pitchFamily="2" charset="77"/>
              </a:rPr>
              <a:t>Basic Salary &lt;= 10000 : HRA = 20%, DA = 80%</a:t>
            </a:r>
            <a:endParaRPr lang="en-GB" sz="2800" dirty="0">
              <a:solidFill>
                <a:srgbClr val="2C3E50"/>
              </a:solidFill>
              <a:effectLst/>
              <a:latin typeface="Calibri" panose="020F0502020204030204" pitchFamily="34" charset="0"/>
            </a:endParaRPr>
          </a:p>
          <a:p>
            <a:pPr rtl="0" fontAlgn="ctr">
              <a:spcBef>
                <a:spcPts val="0"/>
              </a:spcBef>
              <a:spcAft>
                <a:spcPts val="0"/>
              </a:spcAft>
              <a:buFont typeface="Arial" panose="020B0604020202020204" pitchFamily="34" charset="0"/>
              <a:buChar char="•"/>
            </a:pPr>
            <a:r>
              <a:rPr lang="en-GB" sz="2800" dirty="0">
                <a:solidFill>
                  <a:srgbClr val="2C3E50"/>
                </a:solidFill>
                <a:effectLst/>
                <a:latin typeface="Titillium Web" pitchFamily="2" charset="77"/>
              </a:rPr>
              <a:t>Basic Salary &lt;= 20000 : HRA = 25%, DA = 90%</a:t>
            </a:r>
            <a:endParaRPr lang="en-GB" sz="2800" dirty="0">
              <a:solidFill>
                <a:srgbClr val="2C3E50"/>
              </a:solidFill>
              <a:effectLst/>
              <a:latin typeface="Calibri" panose="020F0502020204030204" pitchFamily="34" charset="0"/>
            </a:endParaRPr>
          </a:p>
          <a:p>
            <a:pPr rtl="0" fontAlgn="ctr">
              <a:spcBef>
                <a:spcPts val="0"/>
              </a:spcBef>
              <a:spcAft>
                <a:spcPts val="0"/>
              </a:spcAft>
              <a:buFont typeface="Arial" panose="020B0604020202020204" pitchFamily="34" charset="0"/>
              <a:buChar char="•"/>
            </a:pPr>
            <a:r>
              <a:rPr lang="en-GB" sz="2800" dirty="0">
                <a:solidFill>
                  <a:srgbClr val="2C3E50"/>
                </a:solidFill>
                <a:effectLst/>
                <a:latin typeface="Titillium Web" pitchFamily="2" charset="77"/>
              </a:rPr>
              <a:t>Basic Salary &gt; 20000 : HRA = 30%, DA = 95%</a:t>
            </a:r>
            <a:endParaRPr lang="en-GB" sz="2800" dirty="0">
              <a:solidFill>
                <a:srgbClr val="2C3E50"/>
              </a:solidFill>
              <a:effectLst/>
              <a:latin typeface="Calibri" panose="020F0502020204030204" pitchFamily="34" charset="0"/>
            </a:endParaRPr>
          </a:p>
        </p:txBody>
      </p:sp>
    </p:spTree>
    <p:extLst>
      <p:ext uri="{BB962C8B-B14F-4D97-AF65-F5344CB8AC3E}">
        <p14:creationId xmlns:p14="http://schemas.microsoft.com/office/powerpoint/2010/main" val="96603920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F5B705-0AD4-2999-E6BE-91A49BA73552}"/>
              </a:ext>
            </a:extLst>
          </p:cNvPr>
          <p:cNvSpPr txBox="1"/>
          <p:nvPr/>
        </p:nvSpPr>
        <p:spPr>
          <a:xfrm>
            <a:off x="1158656" y="1090849"/>
            <a:ext cx="6883053" cy="3539430"/>
          </a:xfrm>
          <a:prstGeom prst="rect">
            <a:avLst/>
          </a:prstGeom>
          <a:noFill/>
        </p:spPr>
        <p:txBody>
          <a:bodyPr wrap="square">
            <a:spAutoFit/>
          </a:bodyPr>
          <a:lstStyle/>
          <a:p>
            <a:pPr>
              <a:spcBef>
                <a:spcPts val="0"/>
              </a:spcBef>
              <a:spcAft>
                <a:spcPts val="700"/>
              </a:spcAft>
            </a:pPr>
            <a:r>
              <a:rPr lang="en-GB" sz="3200" b="1" dirty="0">
                <a:solidFill>
                  <a:srgbClr val="2C3E50"/>
                </a:solidFill>
                <a:effectLst/>
                <a:latin typeface="Titillium Web" pitchFamily="2" charset="77"/>
              </a:rPr>
              <a:t>while purchasing certain items, a discount of 10% is offered if the quantity purchased is more than 100. If quantity and price per item are input through the keyboard, write a program to calculate the total expenses</a:t>
            </a:r>
            <a:endParaRPr lang="en-GB" sz="3200" dirty="0">
              <a:solidFill>
                <a:srgbClr val="2C3E50"/>
              </a:solidFill>
              <a:effectLst/>
              <a:latin typeface="Titillium Web" pitchFamily="2" charset="77"/>
            </a:endParaRPr>
          </a:p>
        </p:txBody>
      </p:sp>
    </p:spTree>
    <p:extLst>
      <p:ext uri="{BB962C8B-B14F-4D97-AF65-F5344CB8AC3E}">
        <p14:creationId xmlns:p14="http://schemas.microsoft.com/office/powerpoint/2010/main" val="1855601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2B26F5D5-C53A-D47F-C9EB-E69D7048BD2F}"/>
              </a:ext>
            </a:extLst>
          </p:cNvPr>
          <p:cNvSpPr txBox="1"/>
          <p:nvPr/>
        </p:nvSpPr>
        <p:spPr>
          <a:xfrm>
            <a:off x="882869" y="535119"/>
            <a:ext cx="8817722" cy="4801314"/>
          </a:xfrm>
          <a:prstGeom prst="rect">
            <a:avLst/>
          </a:prstGeom>
          <a:noFill/>
        </p:spPr>
        <p:txBody>
          <a:bodyPr wrap="square">
            <a:spAutoFit/>
          </a:bodyPr>
          <a:lstStyle/>
          <a:p>
            <a:pPr algn="just"/>
            <a:r>
              <a:rPr lang="en-GB" b="0" i="0" dirty="0">
                <a:solidFill>
                  <a:srgbClr val="610B38"/>
                </a:solidFill>
                <a:effectLst/>
                <a:latin typeface="erdana"/>
              </a:rPr>
              <a:t>Java Simple for Loop</a:t>
            </a:r>
          </a:p>
          <a:p>
            <a:pPr algn="just"/>
            <a:r>
              <a:rPr lang="en-GB" b="0" i="0" dirty="0">
                <a:solidFill>
                  <a:srgbClr val="333333"/>
                </a:solidFill>
                <a:effectLst/>
                <a:latin typeface="inter-regular"/>
              </a:rPr>
              <a:t>A simple for loop is the same as </a:t>
            </a:r>
            <a:r>
              <a:rPr lang="en-GB" b="0" i="0" u="none" strike="noStrike" dirty="0">
                <a:solidFill>
                  <a:srgbClr val="008000"/>
                </a:solidFill>
                <a:effectLst/>
                <a:latin typeface="inter-regular"/>
                <a:hlinkClick r:id="rId2"/>
              </a:rPr>
              <a:t>C</a:t>
            </a:r>
            <a:r>
              <a:rPr lang="en-GB" b="0" i="0" dirty="0">
                <a:solidFill>
                  <a:srgbClr val="333333"/>
                </a:solidFill>
                <a:effectLst/>
                <a:latin typeface="inter-regular"/>
              </a:rPr>
              <a:t>/</a:t>
            </a:r>
            <a:r>
              <a:rPr lang="en-GB" b="0" i="0" u="none" strike="noStrike" dirty="0">
                <a:solidFill>
                  <a:srgbClr val="008000"/>
                </a:solidFill>
                <a:effectLst/>
                <a:latin typeface="inter-regular"/>
                <a:hlinkClick r:id="rId3"/>
              </a:rPr>
              <a:t>C++</a:t>
            </a:r>
            <a:r>
              <a:rPr lang="en-GB" b="0" i="0" dirty="0">
                <a:solidFill>
                  <a:srgbClr val="333333"/>
                </a:solidFill>
                <a:effectLst/>
                <a:latin typeface="inter-regular"/>
              </a:rPr>
              <a:t>. We can initialize the </a:t>
            </a:r>
            <a:r>
              <a:rPr lang="en-GB" b="0" i="0" u="none" strike="noStrike" dirty="0">
                <a:solidFill>
                  <a:srgbClr val="008000"/>
                </a:solidFill>
                <a:effectLst/>
                <a:latin typeface="inter-regular"/>
                <a:hlinkClick r:id="rId4"/>
              </a:rPr>
              <a:t>variable</a:t>
            </a:r>
            <a:r>
              <a:rPr lang="en-GB" b="0" i="0" dirty="0">
                <a:solidFill>
                  <a:srgbClr val="333333"/>
                </a:solidFill>
                <a:effectLst/>
                <a:latin typeface="inter-regular"/>
              </a:rPr>
              <a:t>, check condition and increment/decrement value. It consists of four parts:</a:t>
            </a:r>
          </a:p>
          <a:p>
            <a:pPr algn="just">
              <a:buFont typeface="+mj-lt"/>
              <a:buAutoNum type="arabicPeriod"/>
            </a:pPr>
            <a:r>
              <a:rPr lang="en-GB" b="1" i="0" dirty="0">
                <a:solidFill>
                  <a:srgbClr val="000000"/>
                </a:solidFill>
                <a:effectLst/>
                <a:latin typeface="inter-bold"/>
              </a:rPr>
              <a:t>Initialization</a:t>
            </a:r>
            <a:r>
              <a:rPr lang="en-GB" b="0" i="0" dirty="0">
                <a:solidFill>
                  <a:srgbClr val="000000"/>
                </a:solidFill>
                <a:effectLst/>
                <a:latin typeface="inter-regular"/>
              </a:rPr>
              <a:t>: It is the initial condition which is executed once when the loop starts. Here, we can initialize the variable, or we can use an already initialized variable. It is an optional condition.</a:t>
            </a:r>
          </a:p>
          <a:p>
            <a:pPr algn="just">
              <a:buFont typeface="+mj-lt"/>
              <a:buAutoNum type="arabicPeriod"/>
            </a:pPr>
            <a:r>
              <a:rPr lang="en-GB" b="1" i="0" dirty="0">
                <a:solidFill>
                  <a:srgbClr val="000000"/>
                </a:solidFill>
                <a:effectLst/>
                <a:latin typeface="inter-bold"/>
              </a:rPr>
              <a:t>Condition</a:t>
            </a:r>
            <a:r>
              <a:rPr lang="en-GB" b="0" i="0" dirty="0">
                <a:solidFill>
                  <a:srgbClr val="000000"/>
                </a:solidFill>
                <a:effectLst/>
                <a:latin typeface="inter-regular"/>
              </a:rPr>
              <a:t>: It is the second condition which is executed each time to test the condition of the loop. It continues execution until the condition is false. It must return </a:t>
            </a:r>
            <a:r>
              <a:rPr lang="en-GB" b="0" i="0" dirty="0" err="1">
                <a:solidFill>
                  <a:srgbClr val="000000"/>
                </a:solidFill>
                <a:effectLst/>
                <a:latin typeface="inter-regular"/>
              </a:rPr>
              <a:t>boolean</a:t>
            </a:r>
            <a:r>
              <a:rPr lang="en-GB" b="0" i="0" dirty="0">
                <a:solidFill>
                  <a:srgbClr val="000000"/>
                </a:solidFill>
                <a:effectLst/>
                <a:latin typeface="inter-regular"/>
              </a:rPr>
              <a:t> value either true or false. It is an optional condition.</a:t>
            </a:r>
          </a:p>
          <a:p>
            <a:pPr algn="just">
              <a:buFont typeface="+mj-lt"/>
              <a:buAutoNum type="arabicPeriod"/>
            </a:pPr>
            <a:r>
              <a:rPr lang="en-GB" b="1" i="0" dirty="0">
                <a:solidFill>
                  <a:srgbClr val="000000"/>
                </a:solidFill>
                <a:effectLst/>
                <a:latin typeface="inter-bold"/>
              </a:rPr>
              <a:t>Increment/Decrement</a:t>
            </a:r>
            <a:r>
              <a:rPr lang="en-GB" b="0" i="0" dirty="0">
                <a:solidFill>
                  <a:srgbClr val="000000"/>
                </a:solidFill>
                <a:effectLst/>
                <a:latin typeface="inter-regular"/>
              </a:rPr>
              <a:t>: It increments or decrements the variable value. It is an optional condition.</a:t>
            </a:r>
          </a:p>
          <a:p>
            <a:pPr algn="just">
              <a:buFont typeface="+mj-lt"/>
              <a:buAutoNum type="arabicPeriod"/>
            </a:pPr>
            <a:r>
              <a:rPr lang="en-GB" b="1" i="0" dirty="0">
                <a:solidFill>
                  <a:srgbClr val="000000"/>
                </a:solidFill>
                <a:effectLst/>
                <a:latin typeface="inter-bold"/>
              </a:rPr>
              <a:t>Statement</a:t>
            </a:r>
            <a:r>
              <a:rPr lang="en-GB" b="0" i="0" dirty="0">
                <a:solidFill>
                  <a:srgbClr val="000000"/>
                </a:solidFill>
                <a:effectLst/>
                <a:latin typeface="inter-regular"/>
              </a:rPr>
              <a:t>: The statement of the loop is executed each time until the second condition is false.</a:t>
            </a:r>
          </a:p>
          <a:p>
            <a:pPr algn="just">
              <a:buFont typeface="+mj-lt"/>
              <a:buAutoNum type="arabicPeriod"/>
            </a:pPr>
            <a:endParaRPr lang="en-GB" dirty="0">
              <a:solidFill>
                <a:srgbClr val="000000"/>
              </a:solidFill>
              <a:latin typeface="inter-regular"/>
            </a:endParaRPr>
          </a:p>
          <a:p>
            <a:pPr algn="just"/>
            <a:r>
              <a:rPr lang="en-GB" b="1" i="0" dirty="0">
                <a:solidFill>
                  <a:srgbClr val="000000"/>
                </a:solidFill>
                <a:effectLst/>
                <a:latin typeface="inter-regular"/>
              </a:rPr>
              <a:t>Reference Material</a:t>
            </a:r>
          </a:p>
          <a:p>
            <a:br>
              <a:rPr lang="en-GB" dirty="0"/>
            </a:br>
            <a:r>
              <a:rPr lang="en-GB" dirty="0"/>
              <a:t>https://</a:t>
            </a:r>
            <a:r>
              <a:rPr lang="en-GB" dirty="0" err="1"/>
              <a:t>www.javatpoint.com</a:t>
            </a:r>
            <a:r>
              <a:rPr lang="en-GB" dirty="0"/>
              <a:t>/java-for-loop</a:t>
            </a:r>
            <a:endParaRPr lang="en-NG" dirty="0"/>
          </a:p>
        </p:txBody>
      </p:sp>
    </p:spTree>
    <p:extLst>
      <p:ext uri="{BB962C8B-B14F-4D97-AF65-F5344CB8AC3E}">
        <p14:creationId xmlns:p14="http://schemas.microsoft.com/office/powerpoint/2010/main" val="204004970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B5696E-4C4F-B6D2-81FE-232DC588AB5A}"/>
              </a:ext>
            </a:extLst>
          </p:cNvPr>
          <p:cNvSpPr txBox="1"/>
          <p:nvPr/>
        </p:nvSpPr>
        <p:spPr>
          <a:xfrm>
            <a:off x="995818" y="908179"/>
            <a:ext cx="8373649" cy="3629199"/>
          </a:xfrm>
          <a:prstGeom prst="rect">
            <a:avLst/>
          </a:prstGeom>
          <a:noFill/>
        </p:spPr>
        <p:txBody>
          <a:bodyPr wrap="square">
            <a:spAutoFit/>
          </a:bodyPr>
          <a:lstStyle/>
          <a:p>
            <a:pPr>
              <a:spcBef>
                <a:spcPts val="0"/>
              </a:spcBef>
              <a:spcAft>
                <a:spcPts val="700"/>
              </a:spcAft>
            </a:pPr>
            <a:r>
              <a:rPr lang="en-GB" sz="3200" b="1" dirty="0">
                <a:solidFill>
                  <a:srgbClr val="2C3E50"/>
                </a:solidFill>
                <a:effectLst/>
                <a:latin typeface="Titillium Web" pitchFamily="2" charset="77"/>
              </a:rPr>
              <a:t>A company insures its drivers in the following cases:</a:t>
            </a:r>
            <a:endParaRPr lang="en-GB" sz="3200" dirty="0">
              <a:solidFill>
                <a:srgbClr val="2C3E50"/>
              </a:solidFill>
              <a:effectLst/>
              <a:latin typeface="Titillium Web" pitchFamily="2" charset="77"/>
            </a:endParaRPr>
          </a:p>
          <a:p>
            <a:pPr rtl="0" fontAlgn="ctr">
              <a:spcBef>
                <a:spcPts val="0"/>
              </a:spcBef>
              <a:spcAft>
                <a:spcPts val="0"/>
              </a:spcAft>
              <a:buFont typeface="Arial" panose="020B0604020202020204" pitchFamily="34" charset="0"/>
              <a:buChar char="•"/>
            </a:pPr>
            <a:r>
              <a:rPr lang="en-GB" sz="3200" dirty="0">
                <a:solidFill>
                  <a:srgbClr val="2C3E50"/>
                </a:solidFill>
                <a:effectLst/>
                <a:latin typeface="Titillium Web" pitchFamily="2" charset="77"/>
              </a:rPr>
              <a:t>If the driver is married</a:t>
            </a:r>
            <a:endParaRPr lang="en-GB" sz="3200" dirty="0">
              <a:solidFill>
                <a:srgbClr val="2C3E50"/>
              </a:solidFill>
              <a:effectLst/>
              <a:latin typeface="Calibri" panose="020F0502020204030204" pitchFamily="34" charset="0"/>
            </a:endParaRPr>
          </a:p>
          <a:p>
            <a:pPr rtl="0" fontAlgn="ctr">
              <a:spcBef>
                <a:spcPts val="0"/>
              </a:spcBef>
              <a:spcAft>
                <a:spcPts val="0"/>
              </a:spcAft>
              <a:buFont typeface="Arial" panose="020B0604020202020204" pitchFamily="34" charset="0"/>
              <a:buChar char="•"/>
            </a:pPr>
            <a:r>
              <a:rPr lang="en-GB" sz="3200" dirty="0">
                <a:solidFill>
                  <a:srgbClr val="2C3E50"/>
                </a:solidFill>
                <a:effectLst/>
                <a:latin typeface="Titillium Web" pitchFamily="2" charset="77"/>
              </a:rPr>
              <a:t>If the driver is unmarried, male &amp; above 30 years of age</a:t>
            </a:r>
            <a:endParaRPr lang="en-GB" sz="3200" dirty="0">
              <a:solidFill>
                <a:srgbClr val="2C3E50"/>
              </a:solidFill>
              <a:effectLst/>
              <a:latin typeface="Calibri" panose="020F0502020204030204" pitchFamily="34" charset="0"/>
            </a:endParaRPr>
          </a:p>
          <a:p>
            <a:pPr rtl="0" fontAlgn="ctr">
              <a:spcBef>
                <a:spcPts val="0"/>
              </a:spcBef>
              <a:spcAft>
                <a:spcPts val="0"/>
              </a:spcAft>
              <a:buFont typeface="Arial" panose="020B0604020202020204" pitchFamily="34" charset="0"/>
              <a:buChar char="•"/>
            </a:pPr>
            <a:r>
              <a:rPr lang="en-GB" sz="3200" dirty="0">
                <a:solidFill>
                  <a:srgbClr val="2C3E50"/>
                </a:solidFill>
                <a:effectLst/>
                <a:latin typeface="Titillium Web" pitchFamily="2" charset="77"/>
              </a:rPr>
              <a:t>If the driver is unmarried, female &amp; above 25 years of age</a:t>
            </a:r>
            <a:endParaRPr lang="en-GB" sz="3200" dirty="0">
              <a:solidFill>
                <a:srgbClr val="2C3E50"/>
              </a:solidFill>
              <a:effectLst/>
              <a:latin typeface="Calibri" panose="020F0502020204030204" pitchFamily="34" charset="0"/>
            </a:endParaRPr>
          </a:p>
        </p:txBody>
      </p:sp>
    </p:spTree>
    <p:extLst>
      <p:ext uri="{BB962C8B-B14F-4D97-AF65-F5344CB8AC3E}">
        <p14:creationId xmlns:p14="http://schemas.microsoft.com/office/powerpoint/2010/main" val="340018873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5B3C968-61D3-177F-BD9F-AF01E554AA6B}"/>
              </a:ext>
            </a:extLst>
          </p:cNvPr>
          <p:cNvSpPr txBox="1"/>
          <p:nvPr/>
        </p:nvSpPr>
        <p:spPr>
          <a:xfrm>
            <a:off x="820454" y="1076184"/>
            <a:ext cx="7146099" cy="3785652"/>
          </a:xfrm>
          <a:prstGeom prst="rect">
            <a:avLst/>
          </a:prstGeom>
          <a:noFill/>
        </p:spPr>
        <p:txBody>
          <a:bodyPr wrap="square">
            <a:spAutoFit/>
          </a:bodyPr>
          <a:lstStyle/>
          <a:p>
            <a:r>
              <a:rPr lang="en-GB" sz="2400" b="1" i="0" dirty="0">
                <a:solidFill>
                  <a:srgbClr val="2C3E50"/>
                </a:solidFill>
                <a:effectLst/>
                <a:latin typeface="Titillium Web" pitchFamily="2" charset="77"/>
              </a:rPr>
              <a:t>A library charges a fine for every book returned late. For first 5 days the fine is 50 Naira, for 6-10 days fine is 100 Naira and above 10 days fine is 500 Naira. If you return th1e book after 30 days your membership will be cancelled. Write a program to accept the number of days the member is late to return the book and display the fine or the appropriate message</a:t>
            </a:r>
            <a:br>
              <a:rPr lang="en-GB" sz="2400" b="1" i="0" dirty="0">
                <a:solidFill>
                  <a:srgbClr val="2C3E50"/>
                </a:solidFill>
                <a:effectLst/>
                <a:latin typeface="Titillium Web" pitchFamily="2" charset="77"/>
              </a:rPr>
            </a:br>
            <a:br>
              <a:rPr lang="en-GB" sz="2400" b="1" i="0" dirty="0">
                <a:solidFill>
                  <a:srgbClr val="2C3E50"/>
                </a:solidFill>
                <a:effectLst/>
                <a:latin typeface="Titillium Web" pitchFamily="2" charset="77"/>
              </a:rPr>
            </a:br>
            <a:r>
              <a:rPr lang="en-GB" sz="2400" b="1" i="0" dirty="0">
                <a:solidFill>
                  <a:srgbClr val="2C3E50"/>
                </a:solidFill>
                <a:effectLst/>
                <a:latin typeface="Titillium Web" pitchFamily="2" charset="77"/>
              </a:rPr>
              <a:t>1</a:t>
            </a:r>
            <a:endParaRPr lang="en-NG" sz="2400" dirty="0"/>
          </a:p>
        </p:txBody>
      </p:sp>
    </p:spTree>
    <p:extLst>
      <p:ext uri="{BB962C8B-B14F-4D97-AF65-F5344CB8AC3E}">
        <p14:creationId xmlns:p14="http://schemas.microsoft.com/office/powerpoint/2010/main" val="11176779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158094-E47D-BAE4-225D-47DEAA78CCFC}"/>
              </a:ext>
            </a:extLst>
          </p:cNvPr>
          <p:cNvSpPr txBox="1"/>
          <p:nvPr/>
        </p:nvSpPr>
        <p:spPr>
          <a:xfrm>
            <a:off x="507303" y="588723"/>
            <a:ext cx="7095995" cy="3693319"/>
          </a:xfrm>
          <a:prstGeom prst="rect">
            <a:avLst/>
          </a:prstGeom>
          <a:noFill/>
        </p:spPr>
        <p:txBody>
          <a:bodyPr wrap="square">
            <a:spAutoFit/>
          </a:bodyPr>
          <a:lstStyle/>
          <a:p>
            <a:pPr algn="l"/>
            <a:r>
              <a:rPr lang="en-GB" b="1" i="0" dirty="0">
                <a:solidFill>
                  <a:srgbClr val="2F3542"/>
                </a:solidFill>
                <a:effectLst/>
                <a:latin typeface="Titillium Web" pitchFamily="2" charset="77"/>
              </a:rPr>
              <a:t>Switch Statement in Java</a:t>
            </a:r>
          </a:p>
          <a:p>
            <a:pPr algn="l"/>
            <a:r>
              <a:rPr lang="en-GB" b="0" i="0" dirty="0">
                <a:solidFill>
                  <a:srgbClr val="2C3E50"/>
                </a:solidFill>
                <a:effectLst/>
                <a:latin typeface="Titillium Web" pitchFamily="2" charset="77"/>
              </a:rPr>
              <a:t>The switch statement is Java's multi-way branch statement. It is used to take the place of long if-else chains, and make them more readable. However, unlike if statements, one may not use inequalities; each value must be concretely defined.</a:t>
            </a:r>
          </a:p>
          <a:p>
            <a:pPr algn="l"/>
            <a:r>
              <a:rPr lang="en-GB" b="0" i="0" dirty="0">
                <a:solidFill>
                  <a:srgbClr val="2C3E50"/>
                </a:solidFill>
                <a:effectLst/>
                <a:latin typeface="Titillium Web" pitchFamily="2" charset="77"/>
              </a:rPr>
              <a:t>There are three critical components to the switch statement:</a:t>
            </a:r>
          </a:p>
          <a:p>
            <a:pPr algn="l"/>
            <a:endParaRPr lang="en-GB" b="0" i="0" dirty="0">
              <a:solidFill>
                <a:srgbClr val="2C3E50"/>
              </a:solidFill>
              <a:effectLst/>
              <a:latin typeface="Titillium Web" pitchFamily="2" charset="77"/>
            </a:endParaRPr>
          </a:p>
          <a:p>
            <a:pPr algn="l">
              <a:buFont typeface="Arial" panose="020B0604020202020204" pitchFamily="34" charset="0"/>
              <a:buChar char="•"/>
            </a:pPr>
            <a:r>
              <a:rPr lang="en-GB" b="0" i="0" dirty="0">
                <a:solidFill>
                  <a:srgbClr val="2C3E50"/>
                </a:solidFill>
                <a:effectLst/>
                <a:latin typeface="Titillium Web" pitchFamily="2" charset="77"/>
              </a:rPr>
              <a:t>Case: This is the value that is evaluated for equivalence with the argument to the switch statement.</a:t>
            </a:r>
          </a:p>
          <a:p>
            <a:pPr algn="l">
              <a:buFont typeface="Arial" panose="020B0604020202020204" pitchFamily="34" charset="0"/>
              <a:buChar char="•"/>
            </a:pPr>
            <a:r>
              <a:rPr lang="en-GB" b="0" i="0" dirty="0" err="1">
                <a:solidFill>
                  <a:srgbClr val="2C3E50"/>
                </a:solidFill>
                <a:effectLst/>
                <a:latin typeface="Titillium Web" pitchFamily="2" charset="77"/>
              </a:rPr>
              <a:t>Default:This</a:t>
            </a:r>
            <a:r>
              <a:rPr lang="en-GB" b="0" i="0" dirty="0">
                <a:solidFill>
                  <a:srgbClr val="2C3E50"/>
                </a:solidFill>
                <a:effectLst/>
                <a:latin typeface="Titillium Web" pitchFamily="2" charset="77"/>
              </a:rPr>
              <a:t> is an optional, catch-all expression, should none of the case statements evaluate to true.</a:t>
            </a:r>
          </a:p>
          <a:p>
            <a:pPr algn="l">
              <a:buFont typeface="Arial" panose="020B0604020202020204" pitchFamily="34" charset="0"/>
              <a:buChar char="•"/>
            </a:pPr>
            <a:r>
              <a:rPr lang="en-GB" b="0" i="0" dirty="0">
                <a:solidFill>
                  <a:srgbClr val="2C3E50"/>
                </a:solidFill>
                <a:effectLst/>
                <a:latin typeface="Titillium Web" pitchFamily="2" charset="77"/>
              </a:rPr>
              <a:t>Abrupt completion of the case statement; usually break: This is required to prevent the undesired evaluation of further case statements</a:t>
            </a:r>
          </a:p>
        </p:txBody>
      </p:sp>
    </p:spTree>
    <p:extLst>
      <p:ext uri="{BB962C8B-B14F-4D97-AF65-F5344CB8AC3E}">
        <p14:creationId xmlns:p14="http://schemas.microsoft.com/office/powerpoint/2010/main" val="277171290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C9859A-9222-8D44-7E1E-51DE14D98FC8}"/>
              </a:ext>
            </a:extLst>
          </p:cNvPr>
          <p:cNvSpPr txBox="1"/>
          <p:nvPr/>
        </p:nvSpPr>
        <p:spPr>
          <a:xfrm>
            <a:off x="3050088" y="477476"/>
            <a:ext cx="6100174" cy="5909310"/>
          </a:xfrm>
          <a:prstGeom prst="rect">
            <a:avLst/>
          </a:prstGeom>
          <a:noFill/>
        </p:spPr>
        <p:txBody>
          <a:bodyPr wrap="square">
            <a:spAutoFit/>
          </a:bodyPr>
          <a:lstStyle/>
          <a:p>
            <a:r>
              <a:rPr lang="en-GB" b="1" i="0" dirty="0">
                <a:solidFill>
                  <a:srgbClr val="2C3E50"/>
                </a:solidFill>
                <a:effectLst/>
                <a:latin typeface="Titillium Web" pitchFamily="2" charset="77"/>
              </a:rPr>
              <a:t>Syntax:</a:t>
            </a:r>
            <a:br>
              <a:rPr lang="en-GB" dirty="0"/>
            </a:br>
            <a:r>
              <a:rPr lang="en-GB" b="0" i="0" dirty="0">
                <a:solidFill>
                  <a:srgbClr val="2C3E50"/>
                </a:solidFill>
                <a:effectLst/>
                <a:latin typeface="Titillium Web" pitchFamily="2" charset="77"/>
              </a:rPr>
              <a:t>     switch ( expression )</a:t>
            </a:r>
            <a:br>
              <a:rPr lang="en-GB" dirty="0"/>
            </a:br>
            <a:r>
              <a:rPr lang="en-GB" b="0" i="0" dirty="0">
                <a:solidFill>
                  <a:srgbClr val="2C3E50"/>
                </a:solidFill>
                <a:effectLst/>
                <a:latin typeface="Titillium Web" pitchFamily="2" charset="77"/>
              </a:rPr>
              <a:t>    {</a:t>
            </a:r>
            <a:br>
              <a:rPr lang="en-GB" dirty="0"/>
            </a:br>
            <a:r>
              <a:rPr lang="en-GB" b="0" i="0" dirty="0">
                <a:solidFill>
                  <a:srgbClr val="2C3E50"/>
                </a:solidFill>
                <a:effectLst/>
                <a:latin typeface="Titillium Web" pitchFamily="2" charset="77"/>
              </a:rPr>
              <a:t>    case 1 :</a:t>
            </a:r>
            <a:br>
              <a:rPr lang="en-GB" dirty="0"/>
            </a:br>
            <a:r>
              <a:rPr lang="en-GB" b="0" i="0" dirty="0">
                <a:solidFill>
                  <a:srgbClr val="2C3E50"/>
                </a:solidFill>
                <a:effectLst/>
                <a:latin typeface="Titillium Web" pitchFamily="2" charset="77"/>
              </a:rPr>
              <a:t>         // Block of Statement</a:t>
            </a:r>
            <a:br>
              <a:rPr lang="en-GB" dirty="0"/>
            </a:br>
            <a:r>
              <a:rPr lang="en-GB" b="0" i="0" dirty="0">
                <a:solidFill>
                  <a:srgbClr val="2C3E50"/>
                </a:solidFill>
                <a:effectLst/>
                <a:latin typeface="Titillium Web" pitchFamily="2" charset="77"/>
              </a:rPr>
              <a:t>         break;</a:t>
            </a:r>
            <a:br>
              <a:rPr lang="en-GB" dirty="0"/>
            </a:br>
            <a:r>
              <a:rPr lang="en-GB" b="0" i="0" dirty="0">
                <a:solidFill>
                  <a:srgbClr val="2C3E50"/>
                </a:solidFill>
                <a:effectLst/>
                <a:latin typeface="Titillium Web" pitchFamily="2" charset="77"/>
              </a:rPr>
              <a:t>    case 2 :</a:t>
            </a:r>
            <a:br>
              <a:rPr lang="en-GB" dirty="0"/>
            </a:br>
            <a:r>
              <a:rPr lang="en-GB" b="0" i="0" dirty="0">
                <a:solidFill>
                  <a:srgbClr val="2C3E50"/>
                </a:solidFill>
                <a:effectLst/>
                <a:latin typeface="Titillium Web" pitchFamily="2" charset="77"/>
              </a:rPr>
              <a:t>         // Block of Statement</a:t>
            </a:r>
            <a:br>
              <a:rPr lang="en-GB" dirty="0"/>
            </a:br>
            <a:r>
              <a:rPr lang="en-GB" b="0" i="0" dirty="0">
                <a:solidFill>
                  <a:srgbClr val="2C3E50"/>
                </a:solidFill>
                <a:effectLst/>
                <a:latin typeface="Titillium Web" pitchFamily="2" charset="77"/>
              </a:rPr>
              <a:t>         break;</a:t>
            </a:r>
            <a:br>
              <a:rPr lang="en-GB" dirty="0"/>
            </a:br>
            <a:r>
              <a:rPr lang="en-GB" b="0" i="0" dirty="0">
                <a:solidFill>
                  <a:srgbClr val="2C3E50"/>
                </a:solidFill>
                <a:effectLst/>
                <a:latin typeface="Titillium Web" pitchFamily="2" charset="77"/>
              </a:rPr>
              <a:t>    case 3 :</a:t>
            </a:r>
            <a:br>
              <a:rPr lang="en-GB" dirty="0"/>
            </a:br>
            <a:r>
              <a:rPr lang="en-GB" b="0" i="0" dirty="0">
                <a:solidFill>
                  <a:srgbClr val="2C3E50"/>
                </a:solidFill>
                <a:effectLst/>
                <a:latin typeface="Titillium Web" pitchFamily="2" charset="77"/>
              </a:rPr>
              <a:t>         // Block of Statement</a:t>
            </a:r>
            <a:br>
              <a:rPr lang="en-GB" dirty="0"/>
            </a:br>
            <a:r>
              <a:rPr lang="en-GB" b="0" i="0" dirty="0">
                <a:solidFill>
                  <a:srgbClr val="2C3E50"/>
                </a:solidFill>
                <a:effectLst/>
                <a:latin typeface="Titillium Web" pitchFamily="2" charset="77"/>
              </a:rPr>
              <a:t>         break;</a:t>
            </a:r>
            <a:br>
              <a:rPr lang="en-GB" dirty="0"/>
            </a:br>
            <a:r>
              <a:rPr lang="en-GB" b="0" i="0" dirty="0">
                <a:solidFill>
                  <a:srgbClr val="2C3E50"/>
                </a:solidFill>
                <a:effectLst/>
                <a:latin typeface="Titillium Web" pitchFamily="2" charset="77"/>
              </a:rPr>
              <a:t>    case 4 :</a:t>
            </a:r>
            <a:br>
              <a:rPr lang="en-GB" dirty="0"/>
            </a:br>
            <a:r>
              <a:rPr lang="en-GB" b="0" i="0" dirty="0">
                <a:solidFill>
                  <a:srgbClr val="2C3E50"/>
                </a:solidFill>
                <a:effectLst/>
                <a:latin typeface="Titillium Web" pitchFamily="2" charset="77"/>
              </a:rPr>
              <a:t>         // Block of Statement</a:t>
            </a:r>
            <a:br>
              <a:rPr lang="en-GB" dirty="0"/>
            </a:br>
            <a:r>
              <a:rPr lang="en-GB" b="0" i="0" dirty="0">
                <a:solidFill>
                  <a:srgbClr val="2C3E50"/>
                </a:solidFill>
                <a:effectLst/>
                <a:latin typeface="Titillium Web" pitchFamily="2" charset="77"/>
              </a:rPr>
              <a:t>         break;</a:t>
            </a:r>
            <a:br>
              <a:rPr lang="en-GB" dirty="0"/>
            </a:br>
            <a:r>
              <a:rPr lang="en-GB" b="0" i="0" dirty="0">
                <a:solidFill>
                  <a:srgbClr val="2C3E50"/>
                </a:solidFill>
                <a:effectLst/>
                <a:latin typeface="Titillium Web" pitchFamily="2" charset="77"/>
              </a:rPr>
              <a:t>     .</a:t>
            </a:r>
            <a:br>
              <a:rPr lang="en-GB" dirty="0"/>
            </a:br>
            <a:r>
              <a:rPr lang="en-GB" b="0" i="0" dirty="0">
                <a:solidFill>
                  <a:srgbClr val="2C3E50"/>
                </a:solidFill>
                <a:effectLst/>
                <a:latin typeface="Titillium Web" pitchFamily="2" charset="77"/>
              </a:rPr>
              <a:t>     .</a:t>
            </a:r>
            <a:br>
              <a:rPr lang="en-GB" dirty="0"/>
            </a:br>
            <a:r>
              <a:rPr lang="en-GB" b="0" i="0" dirty="0">
                <a:solidFill>
                  <a:srgbClr val="2C3E50"/>
                </a:solidFill>
                <a:effectLst/>
                <a:latin typeface="Titillium Web" pitchFamily="2" charset="77"/>
              </a:rPr>
              <a:t>     default :</a:t>
            </a:r>
            <a:br>
              <a:rPr lang="en-GB" dirty="0"/>
            </a:br>
            <a:r>
              <a:rPr lang="en-GB" b="0" i="0" dirty="0">
                <a:solidFill>
                  <a:srgbClr val="2C3E50"/>
                </a:solidFill>
                <a:effectLst/>
                <a:latin typeface="Titillium Web" pitchFamily="2" charset="77"/>
              </a:rPr>
              <a:t>         // Block of Statement</a:t>
            </a:r>
            <a:br>
              <a:rPr lang="en-GB" dirty="0"/>
            </a:br>
            <a:r>
              <a:rPr lang="en-GB" b="0" i="0" dirty="0">
                <a:solidFill>
                  <a:srgbClr val="2C3E50"/>
                </a:solidFill>
                <a:effectLst/>
                <a:latin typeface="Titillium Web" pitchFamily="2" charset="77"/>
              </a:rPr>
              <a:t>         break;</a:t>
            </a:r>
            <a:br>
              <a:rPr lang="en-GB" dirty="0"/>
            </a:br>
            <a:r>
              <a:rPr lang="en-GB" b="0" i="0" dirty="0">
                <a:solidFill>
                  <a:srgbClr val="2C3E50"/>
                </a:solidFill>
                <a:effectLst/>
                <a:latin typeface="Titillium Web" pitchFamily="2" charset="77"/>
              </a:rPr>
              <a:t>    }</a:t>
            </a:r>
            <a:endParaRPr lang="en-NG" dirty="0"/>
          </a:p>
        </p:txBody>
      </p:sp>
    </p:spTree>
    <p:extLst>
      <p:ext uri="{BB962C8B-B14F-4D97-AF65-F5344CB8AC3E}">
        <p14:creationId xmlns:p14="http://schemas.microsoft.com/office/powerpoint/2010/main" val="42796328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2FB301E-3525-251D-00B1-D2E269C4D995}"/>
              </a:ext>
            </a:extLst>
          </p:cNvPr>
          <p:cNvSpPr txBox="1"/>
          <p:nvPr/>
        </p:nvSpPr>
        <p:spPr>
          <a:xfrm>
            <a:off x="890058" y="1280166"/>
            <a:ext cx="6114552" cy="3139321"/>
          </a:xfrm>
          <a:prstGeom prst="rect">
            <a:avLst/>
          </a:prstGeom>
          <a:noFill/>
        </p:spPr>
        <p:txBody>
          <a:bodyPr wrap="square">
            <a:spAutoFit/>
          </a:bodyPr>
          <a:lstStyle/>
          <a:p>
            <a:r>
              <a:rPr lang="en-GB" b="1" i="0" dirty="0">
                <a:solidFill>
                  <a:srgbClr val="2C3E50"/>
                </a:solidFill>
                <a:effectLst/>
                <a:latin typeface="Titillium Web" pitchFamily="2" charset="77"/>
              </a:rPr>
              <a:t>Q1. Write a program to read a weekday number and print weekday name using switch statement</a:t>
            </a:r>
          </a:p>
          <a:p>
            <a:endParaRPr lang="en-GB" b="1" dirty="0">
              <a:solidFill>
                <a:srgbClr val="2C3E50"/>
              </a:solidFill>
              <a:latin typeface="Titillium Web" pitchFamily="2" charset="77"/>
            </a:endParaRPr>
          </a:p>
          <a:p>
            <a:r>
              <a:rPr lang="en-GB" b="1" dirty="0">
                <a:solidFill>
                  <a:srgbClr val="2C3E50"/>
                </a:solidFill>
                <a:latin typeface="Titillium Web" pitchFamily="2" charset="77"/>
              </a:rPr>
              <a:t>Q2. </a:t>
            </a:r>
            <a:r>
              <a:rPr lang="en-GB" b="1" i="0" dirty="0">
                <a:solidFill>
                  <a:srgbClr val="2C3E50"/>
                </a:solidFill>
                <a:effectLst/>
                <a:latin typeface="Titillium Web" pitchFamily="2" charset="77"/>
              </a:rPr>
              <a:t>Write a program to Check whether a character is a vowel or consonant using switch statement</a:t>
            </a:r>
          </a:p>
          <a:p>
            <a:endParaRPr lang="en-GB" b="1" dirty="0">
              <a:solidFill>
                <a:srgbClr val="2C3E50"/>
              </a:solidFill>
              <a:latin typeface="Titillium Web" pitchFamily="2" charset="77"/>
            </a:endParaRPr>
          </a:p>
          <a:p>
            <a:r>
              <a:rPr lang="en-GB" b="1" dirty="0">
                <a:solidFill>
                  <a:srgbClr val="2C3E50"/>
                </a:solidFill>
                <a:latin typeface="Titillium Web" pitchFamily="2" charset="77"/>
              </a:rPr>
              <a:t>Q3. </a:t>
            </a:r>
            <a:r>
              <a:rPr lang="en-GB" b="1" i="0" dirty="0">
                <a:solidFill>
                  <a:srgbClr val="2C3E50"/>
                </a:solidFill>
                <a:effectLst/>
                <a:latin typeface="Titillium Web" pitchFamily="2" charset="77"/>
              </a:rPr>
              <a:t> Write a program to Check whether the number is even or odd using switch statement</a:t>
            </a:r>
          </a:p>
          <a:p>
            <a:endParaRPr lang="en-GB" b="1" i="0" dirty="0">
              <a:solidFill>
                <a:srgbClr val="2C3E50"/>
              </a:solidFill>
              <a:effectLst/>
              <a:latin typeface="Titillium Web" pitchFamily="2" charset="77"/>
            </a:endParaRPr>
          </a:p>
          <a:p>
            <a:r>
              <a:rPr lang="en-GB" b="1" dirty="0">
                <a:solidFill>
                  <a:srgbClr val="2C3E50"/>
                </a:solidFill>
                <a:latin typeface="Titillium Web" pitchFamily="2" charset="77"/>
              </a:rPr>
              <a:t>Q4 </a:t>
            </a:r>
            <a:r>
              <a:rPr lang="en-GB" b="1" i="0" dirty="0">
                <a:solidFill>
                  <a:srgbClr val="2C3E50"/>
                </a:solidFill>
                <a:effectLst/>
                <a:latin typeface="Titillium Web" pitchFamily="2" charset="77"/>
              </a:rPr>
              <a:t>Write a program to check whether a person is eligible to vote or Not using switch statement</a:t>
            </a:r>
            <a:endParaRPr lang="en-NG" dirty="0"/>
          </a:p>
        </p:txBody>
      </p:sp>
      <p:sp>
        <p:nvSpPr>
          <p:cNvPr id="5" name="TextBox 4">
            <a:extLst>
              <a:ext uri="{FF2B5EF4-FFF2-40B4-BE49-F238E27FC236}">
                <a16:creationId xmlns:a16="http://schemas.microsoft.com/office/drawing/2014/main" id="{D3E218D6-53CB-6569-9FFF-89344386101F}"/>
              </a:ext>
            </a:extLst>
          </p:cNvPr>
          <p:cNvSpPr txBox="1"/>
          <p:nvPr/>
        </p:nvSpPr>
        <p:spPr>
          <a:xfrm>
            <a:off x="845507" y="633835"/>
            <a:ext cx="6100174" cy="646331"/>
          </a:xfrm>
          <a:prstGeom prst="rect">
            <a:avLst/>
          </a:prstGeom>
          <a:noFill/>
        </p:spPr>
        <p:txBody>
          <a:bodyPr wrap="square">
            <a:spAutoFit/>
          </a:bodyPr>
          <a:lstStyle/>
          <a:p>
            <a:r>
              <a:rPr lang="en-GB" b="1" i="0" dirty="0">
                <a:solidFill>
                  <a:srgbClr val="2C3E50"/>
                </a:solidFill>
                <a:effectLst/>
                <a:latin typeface="Titillium Web" pitchFamily="2" charset="77"/>
              </a:rPr>
              <a:t>Write a program to create simple calculator using switch Statement</a:t>
            </a:r>
            <a:endParaRPr lang="en-NG" dirty="0"/>
          </a:p>
        </p:txBody>
      </p:sp>
      <p:sp>
        <p:nvSpPr>
          <p:cNvPr id="7" name="TextBox 6">
            <a:extLst>
              <a:ext uri="{FF2B5EF4-FFF2-40B4-BE49-F238E27FC236}">
                <a16:creationId xmlns:a16="http://schemas.microsoft.com/office/drawing/2014/main" id="{15604A81-0E13-45D4-7877-8EACAA82F26D}"/>
              </a:ext>
            </a:extLst>
          </p:cNvPr>
          <p:cNvSpPr txBox="1"/>
          <p:nvPr/>
        </p:nvSpPr>
        <p:spPr>
          <a:xfrm>
            <a:off x="883085" y="172170"/>
            <a:ext cx="6106438" cy="461665"/>
          </a:xfrm>
          <a:prstGeom prst="rect">
            <a:avLst/>
          </a:prstGeom>
          <a:noFill/>
        </p:spPr>
        <p:txBody>
          <a:bodyPr wrap="square">
            <a:spAutoFit/>
          </a:bodyPr>
          <a:lstStyle/>
          <a:p>
            <a:r>
              <a:rPr lang="en-NG" sz="2400" dirty="0"/>
              <a:t>CLASS ACTIVITIES</a:t>
            </a:r>
          </a:p>
        </p:txBody>
      </p:sp>
    </p:spTree>
    <p:extLst>
      <p:ext uri="{BB962C8B-B14F-4D97-AF65-F5344CB8AC3E}">
        <p14:creationId xmlns:p14="http://schemas.microsoft.com/office/powerpoint/2010/main" val="38909483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8C61701-3C38-44AE-FA0B-8020E838E5B8}"/>
              </a:ext>
            </a:extLst>
          </p:cNvPr>
          <p:cNvSpPr txBox="1"/>
          <p:nvPr/>
        </p:nvSpPr>
        <p:spPr>
          <a:xfrm>
            <a:off x="926275" y="61816"/>
            <a:ext cx="9452759" cy="6186309"/>
          </a:xfrm>
          <a:prstGeom prst="rect">
            <a:avLst/>
          </a:prstGeom>
          <a:noFill/>
        </p:spPr>
        <p:txBody>
          <a:bodyPr wrap="square">
            <a:spAutoFit/>
          </a:bodyPr>
          <a:lstStyle/>
          <a:p>
            <a:pPr algn="l" fontAlgn="base">
              <a:buFont typeface="Arial" panose="020B0604020202020204" pitchFamily="34" charset="0"/>
              <a:buChar char="•"/>
            </a:pPr>
            <a:r>
              <a:rPr lang="en-GB" b="0" i="0" u="none" strike="noStrike" dirty="0">
                <a:solidFill>
                  <a:srgbClr val="444444"/>
                </a:solidFill>
                <a:effectLst/>
                <a:latin typeface="Inter"/>
              </a:rPr>
              <a:t>What is OOPs Concept?</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Understanding Object-Oriented Concepts in Java:</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OOPs Concepts in Java with Examples:</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Advanced OOP Concepts:</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What is OOPs in Java?</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What are Objects?  </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What are Classes?</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What is Abstraction?  </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What is Inheritance?</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What is Polymorphism?</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What is Encapsulation?</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Coupling in Java</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Cohesion in Java</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Association in Java</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Aggregation</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Composition in Java</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Methods in Java</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Message Passing in Java</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Can Polymorphism, Encapsulation and Inheritance work together?</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Advantages of OOPs Concept </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Disadvantages of OOPs Concept </a:t>
            </a:r>
            <a:endParaRPr lang="en-GB" b="0" i="0" dirty="0">
              <a:solidFill>
                <a:srgbClr val="444444"/>
              </a:solidFill>
              <a:effectLst/>
              <a:latin typeface="Inter"/>
            </a:endParaRPr>
          </a:p>
          <a:p>
            <a:pPr algn="l" fontAlgn="base">
              <a:buFont typeface="Arial" panose="020B0604020202020204" pitchFamily="34" charset="0"/>
              <a:buChar char="•"/>
            </a:pPr>
            <a:r>
              <a:rPr lang="en-GB" b="0" i="0" u="none" strike="noStrike" dirty="0">
                <a:solidFill>
                  <a:srgbClr val="444444"/>
                </a:solidFill>
                <a:effectLst/>
                <a:latin typeface="Inter"/>
              </a:rPr>
              <a:t>Differences between Object-Oriented Programming, Procedural Oriented Programming?</a:t>
            </a:r>
            <a:endParaRPr lang="en-GB" b="0" i="0" dirty="0">
              <a:solidFill>
                <a:srgbClr val="444444"/>
              </a:solidFill>
              <a:effectLst/>
              <a:latin typeface="Inter"/>
            </a:endParaRPr>
          </a:p>
        </p:txBody>
      </p:sp>
    </p:spTree>
    <p:extLst>
      <p:ext uri="{BB962C8B-B14F-4D97-AF65-F5344CB8AC3E}">
        <p14:creationId xmlns:p14="http://schemas.microsoft.com/office/powerpoint/2010/main" val="373581407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80152C126B9D4408688CDC479B7180F" ma:contentTypeVersion="4" ma:contentTypeDescription="Create a new document." ma:contentTypeScope="" ma:versionID="25efca5117b613295c609c5672b74c9c">
  <xsd:schema xmlns:xsd="http://www.w3.org/2001/XMLSchema" xmlns:xs="http://www.w3.org/2001/XMLSchema" xmlns:p="http://schemas.microsoft.com/office/2006/metadata/properties" xmlns:ns2="40972095-6e6f-4bfd-a830-ad914398d62d" targetNamespace="http://schemas.microsoft.com/office/2006/metadata/properties" ma:root="true" ma:fieldsID="9eae49320d7fa298792611601547d32e" ns2:_="">
    <xsd:import namespace="40972095-6e6f-4bfd-a830-ad914398d62d"/>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0972095-6e6f-4bfd-a830-ad914398d62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68FCA4-B9E6-4112-AA5B-2949F6AA286C}">
  <ds:schemaRefs>
    <ds:schemaRef ds:uri="http://schemas.microsoft.com/sharepoint/v3/contenttype/forms"/>
  </ds:schemaRefs>
</ds:datastoreItem>
</file>

<file path=customXml/itemProps2.xml><?xml version="1.0" encoding="utf-8"?>
<ds:datastoreItem xmlns:ds="http://schemas.openxmlformats.org/officeDocument/2006/customXml" ds:itemID="{F855AA30-55B1-4F6C-AC31-0E1466B2BF15}">
  <ds:schemaRefs>
    <ds:schemaRef ds:uri="40972095-6e6f-4bfd-a830-ad914398d62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{4FBCE11A-3FD0-6346-A100-1890551F1CE2}tf10001060</Template>
  <TotalTime>9550</TotalTime>
  <Words>7420</Words>
  <Application>Microsoft Office PowerPoint</Application>
  <PresentationFormat>Widescreen</PresentationFormat>
  <Paragraphs>1147</Paragraphs>
  <Slides>84</Slides>
  <Notes>0</Notes>
  <HiddenSlides>0</HiddenSlides>
  <MMClips>0</MMClips>
  <ScaleCrop>false</ScaleCrop>
  <HeadingPairs>
    <vt:vector size="4" baseType="variant">
      <vt:variant>
        <vt:lpstr>Theme</vt:lpstr>
      </vt:variant>
      <vt:variant>
        <vt:i4>1</vt:i4>
      </vt:variant>
      <vt:variant>
        <vt:lpstr>Slide Titles</vt:lpstr>
      </vt:variant>
      <vt:variant>
        <vt:i4>84</vt:i4>
      </vt:variant>
    </vt:vector>
  </HeadingPairs>
  <TitlesOfParts>
    <vt:vector size="85" baseType="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Ibezim Joseph</dc:creator>
  <cp:lastModifiedBy>Ibezim Joseph</cp:lastModifiedBy>
  <cp:revision>8</cp:revision>
  <dcterms:created xsi:type="dcterms:W3CDTF">2024-04-22T07:07:28Z</dcterms:created>
  <dcterms:modified xsi:type="dcterms:W3CDTF">2024-04-29T15:09:27Z</dcterms:modified>
</cp:coreProperties>
</file>

<file path=docProps/thumbnail.jpeg>
</file>